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3EAC42-DF32-484A-9B55-7A7E7F03AECF}" v="23" dt="2020-08-11T06:20:37.50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4660"/>
  </p:normalViewPr>
  <p:slideViewPr>
    <p:cSldViewPr>
      <p:cViewPr>
        <p:scale>
          <a:sx n="96" d="100"/>
          <a:sy n="96" d="100"/>
        </p:scale>
        <p:origin x="1602" y="7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松本　和磨" userId="6d13d0bd-8d55-4fec-bab2-328aa5e6238a" providerId="ADAL" clId="{491AD068-C267-4F6D-9B11-40850AA3AA65}"/>
    <pc:docChg chg="undo custSel modSld">
      <pc:chgData name="松本　和磨" userId="6d13d0bd-8d55-4fec-bab2-328aa5e6238a" providerId="ADAL" clId="{491AD068-C267-4F6D-9B11-40850AA3AA65}" dt="2020-08-03T06:23:40.676" v="113" actId="20577"/>
      <pc:docMkLst>
        <pc:docMk/>
      </pc:docMkLst>
      <pc:sldChg chg="modSp mod">
        <pc:chgData name="松本　和磨" userId="6d13d0bd-8d55-4fec-bab2-328aa5e6238a" providerId="ADAL" clId="{491AD068-C267-4F6D-9B11-40850AA3AA65}" dt="2020-08-03T06:23:40.676" v="113" actId="20577"/>
        <pc:sldMkLst>
          <pc:docMk/>
          <pc:sldMk cId="0" sldId="256"/>
        </pc:sldMkLst>
        <pc:spChg chg="mod">
          <ac:chgData name="松本　和磨" userId="6d13d0bd-8d55-4fec-bab2-328aa5e6238a" providerId="ADAL" clId="{491AD068-C267-4F6D-9B11-40850AA3AA65}" dt="2020-08-03T02:59:29.002" v="58"/>
          <ac:spMkLst>
            <pc:docMk/>
            <pc:sldMk cId="0" sldId="256"/>
            <ac:spMk id="8" creationId="{00000000-0000-0000-0000-000000000000}"/>
          </ac:spMkLst>
        </pc:spChg>
        <pc:spChg chg="mod">
          <ac:chgData name="松本　和磨" userId="6d13d0bd-8d55-4fec-bab2-328aa5e6238a" providerId="ADAL" clId="{491AD068-C267-4F6D-9B11-40850AA3AA65}" dt="2020-08-03T02:58:43.039" v="3" actId="20577"/>
          <ac:spMkLst>
            <pc:docMk/>
            <pc:sldMk cId="0" sldId="256"/>
            <ac:spMk id="12293" creationId="{00000000-0000-0000-0000-000000000000}"/>
          </ac:spMkLst>
        </pc:spChg>
        <pc:spChg chg="mod">
          <ac:chgData name="松本　和磨" userId="6d13d0bd-8d55-4fec-bab2-328aa5e6238a" providerId="ADAL" clId="{491AD068-C267-4F6D-9B11-40850AA3AA65}" dt="2020-08-03T06:23:40.676" v="113" actId="20577"/>
          <ac:spMkLst>
            <pc:docMk/>
            <pc:sldMk cId="0" sldId="256"/>
            <ac:spMk id="12294" creationId="{00000000-0000-0000-0000-000000000000}"/>
          </ac:spMkLst>
        </pc:spChg>
      </pc:sldChg>
      <pc:sldChg chg="addSp delSp modSp mod">
        <pc:chgData name="松本　和磨" userId="6d13d0bd-8d55-4fec-bab2-328aa5e6238a" providerId="ADAL" clId="{491AD068-C267-4F6D-9B11-40850AA3AA65}" dt="2020-08-03T03:11:33.537" v="109" actId="14734"/>
        <pc:sldMkLst>
          <pc:docMk/>
          <pc:sldMk cId="0" sldId="259"/>
        </pc:sldMkLst>
        <pc:spChg chg="mod">
          <ac:chgData name="松本　和磨" userId="6d13d0bd-8d55-4fec-bab2-328aa5e6238a" providerId="ADAL" clId="{491AD068-C267-4F6D-9B11-40850AA3AA65}" dt="2020-08-03T03:09:44.774" v="83"/>
          <ac:spMkLst>
            <pc:docMk/>
            <pc:sldMk cId="0" sldId="259"/>
            <ac:spMk id="18" creationId="{00000000-0000-0000-0000-000000000000}"/>
          </ac:spMkLst>
        </pc:spChg>
        <pc:graphicFrameChg chg="add del mod modGraphic">
          <ac:chgData name="松本　和磨" userId="6d13d0bd-8d55-4fec-bab2-328aa5e6238a" providerId="ADAL" clId="{491AD068-C267-4F6D-9B11-40850AA3AA65}" dt="2020-08-03T03:09:07.510" v="69" actId="478"/>
          <ac:graphicFrameMkLst>
            <pc:docMk/>
            <pc:sldMk cId="0" sldId="259"/>
            <ac:graphicFrameMk id="2" creationId="{B6B71B1C-63A5-4249-A642-692DDC224036}"/>
          </ac:graphicFrameMkLst>
        </pc:graphicFrameChg>
        <pc:graphicFrameChg chg="add del mod">
          <ac:chgData name="松本　和磨" userId="6d13d0bd-8d55-4fec-bab2-328aa5e6238a" providerId="ADAL" clId="{491AD068-C267-4F6D-9B11-40850AA3AA65}" dt="2020-08-03T03:09:27.122" v="76" actId="478"/>
          <ac:graphicFrameMkLst>
            <pc:docMk/>
            <pc:sldMk cId="0" sldId="259"/>
            <ac:graphicFrameMk id="3" creationId="{EC6EB7FA-5416-4ED3-8B5D-B1C63358045F}"/>
          </ac:graphicFrameMkLst>
        </pc:graphicFrameChg>
        <pc:graphicFrameChg chg="add mod modGraphic">
          <ac:chgData name="松本　和磨" userId="6d13d0bd-8d55-4fec-bab2-328aa5e6238a" providerId="ADAL" clId="{491AD068-C267-4F6D-9B11-40850AA3AA65}" dt="2020-08-03T03:11:33.537" v="109" actId="14734"/>
          <ac:graphicFrameMkLst>
            <pc:docMk/>
            <pc:sldMk cId="0" sldId="259"/>
            <ac:graphicFrameMk id="4" creationId="{6BF2FDF1-F488-44DB-92D3-A21E4CF3E87A}"/>
          </ac:graphicFrameMkLst>
        </pc:graphicFrameChg>
      </pc:sldChg>
    </pc:docChg>
  </pc:docChgLst>
  <pc:docChgLst>
    <pc:chgData name="松本　和磨" userId="6d13d0bd-8d55-4fec-bab2-328aa5e6238a" providerId="ADAL" clId="{B93EAC42-DF32-484A-9B55-7A7E7F03AECF}"/>
    <pc:docChg chg="undo custSel modSld">
      <pc:chgData name="松本　和磨" userId="6d13d0bd-8d55-4fec-bab2-328aa5e6238a" providerId="ADAL" clId="{B93EAC42-DF32-484A-9B55-7A7E7F03AECF}" dt="2020-08-11T06:30:08.143" v="117" actId="20577"/>
      <pc:docMkLst>
        <pc:docMk/>
      </pc:docMkLst>
      <pc:sldChg chg="modSp mod">
        <pc:chgData name="松本　和磨" userId="6d13d0bd-8d55-4fec-bab2-328aa5e6238a" providerId="ADAL" clId="{B93EAC42-DF32-484A-9B55-7A7E7F03AECF}" dt="2020-08-11T06:30:08.143" v="117" actId="20577"/>
        <pc:sldMkLst>
          <pc:docMk/>
          <pc:sldMk cId="0" sldId="256"/>
        </pc:sldMkLst>
        <pc:spChg chg="mod">
          <ac:chgData name="松本　和磨" userId="6d13d0bd-8d55-4fec-bab2-328aa5e6238a" providerId="ADAL" clId="{B93EAC42-DF32-484A-9B55-7A7E7F03AECF}" dt="2020-08-11T06:20:37.499" v="113"/>
          <ac:spMkLst>
            <pc:docMk/>
            <pc:sldMk cId="0" sldId="256"/>
            <ac:spMk id="8" creationId="{00000000-0000-0000-0000-000000000000}"/>
          </ac:spMkLst>
        </pc:spChg>
        <pc:spChg chg="mod">
          <ac:chgData name="松本　和磨" userId="6d13d0bd-8d55-4fec-bab2-328aa5e6238a" providerId="ADAL" clId="{B93EAC42-DF32-484A-9B55-7A7E7F03AECF}" dt="2020-08-11T06:30:08.143" v="117" actId="20577"/>
          <ac:spMkLst>
            <pc:docMk/>
            <pc:sldMk cId="0" sldId="256"/>
            <ac:spMk id="12293" creationId="{00000000-0000-0000-0000-000000000000}"/>
          </ac:spMkLst>
        </pc:spChg>
      </pc:sldChg>
    </pc:docChg>
  </pc:docChgLst>
  <pc:docChgLst>
    <pc:chgData name="松本　和磨" userId="6d13d0bd-8d55-4fec-bab2-328aa5e6238a" providerId="ADAL" clId="{6ADC058B-6385-4819-84F0-8A2353BB7313}"/>
    <pc:docChg chg="undo custSel modSld">
      <pc:chgData name="松本　和磨" userId="6d13d0bd-8d55-4fec-bab2-328aa5e6238a" providerId="ADAL" clId="{6ADC058B-6385-4819-84F0-8A2353BB7313}" dt="2019-08-29T12:52:44.532" v="39" actId="14734"/>
      <pc:docMkLst>
        <pc:docMk/>
      </pc:docMkLst>
      <pc:sldChg chg="addSp delSp modSp">
        <pc:chgData name="松本　和磨" userId="6d13d0bd-8d55-4fec-bab2-328aa5e6238a" providerId="ADAL" clId="{6ADC058B-6385-4819-84F0-8A2353BB7313}" dt="2019-08-29T12:52:44.532" v="39" actId="14734"/>
        <pc:sldMkLst>
          <pc:docMk/>
          <pc:sldMk cId="0" sldId="259"/>
        </pc:sldMkLst>
        <pc:graphicFrameChg chg="add del mod modGraphic">
          <ac:chgData name="松本　和磨" userId="6d13d0bd-8d55-4fec-bab2-328aa5e6238a" providerId="ADAL" clId="{6ADC058B-6385-4819-84F0-8A2353BB7313}" dt="2019-08-29T12:52:31.422" v="36" actId="478"/>
          <ac:graphicFrameMkLst>
            <pc:docMk/>
            <pc:sldMk cId="0" sldId="259"/>
            <ac:graphicFrameMk id="2" creationId="{8FF58005-15D0-475E-B7A7-68FBF3D4FDFD}"/>
          </ac:graphicFrameMkLst>
        </pc:graphicFrameChg>
        <pc:graphicFrameChg chg="add mod modGraphic">
          <ac:chgData name="松本　和磨" userId="6d13d0bd-8d55-4fec-bab2-328aa5e6238a" providerId="ADAL" clId="{6ADC058B-6385-4819-84F0-8A2353BB7313}" dt="2019-08-29T12:52:44.532" v="39" actId="14734"/>
          <ac:graphicFrameMkLst>
            <pc:docMk/>
            <pc:sldMk cId="0" sldId="259"/>
            <ac:graphicFrameMk id="3" creationId="{EC6EB7FA-5416-4ED3-8B5D-B1C63358045F}"/>
          </ac:graphicFrameMkLst>
        </pc:graphicFrameChg>
        <pc:graphicFrameChg chg="del modGraphic">
          <ac:chgData name="松本　和磨" userId="6d13d0bd-8d55-4fec-bab2-328aa5e6238a" providerId="ADAL" clId="{6ADC058B-6385-4819-84F0-8A2353BB7313}" dt="2019-08-29T12:48:14.765" v="4" actId="478"/>
          <ac:graphicFrameMkLst>
            <pc:docMk/>
            <pc:sldMk cId="0" sldId="259"/>
            <ac:graphicFrameMk id="11" creationId="{0F74C019-2C92-4FDD-9440-884CB3617168}"/>
          </ac:graphicFrameMkLst>
        </pc:graphicFrameChg>
      </pc:sldChg>
    </pc:docChg>
  </pc:docChgLst>
  <pc:docChgLst>
    <pc:chgData name="松本　和磨" userId="6d13d0bd-8d55-4fec-bab2-328aa5e6238a" providerId="ADAL" clId="{70621CE1-85B1-419C-940E-6D829A164F4D}"/>
    <pc:docChg chg="modSld">
      <pc:chgData name="松本　和磨" userId="6d13d0bd-8d55-4fec-bab2-328aa5e6238a" providerId="ADAL" clId="{70621CE1-85B1-419C-940E-6D829A164F4D}" dt="2020-08-05T00:48:23.805" v="1" actId="207"/>
      <pc:docMkLst>
        <pc:docMk/>
      </pc:docMkLst>
      <pc:sldChg chg="modSp">
        <pc:chgData name="松本　和磨" userId="6d13d0bd-8d55-4fec-bab2-328aa5e6238a" providerId="ADAL" clId="{70621CE1-85B1-419C-940E-6D829A164F4D}" dt="2020-08-05T00:48:23.805" v="1" actId="207"/>
        <pc:sldMkLst>
          <pc:docMk/>
          <pc:sldMk cId="0" sldId="256"/>
        </pc:sldMkLst>
        <pc:spChg chg="mod">
          <ac:chgData name="松本　和磨" userId="6d13d0bd-8d55-4fec-bab2-328aa5e6238a" providerId="ADAL" clId="{70621CE1-85B1-419C-940E-6D829A164F4D}" dt="2020-08-05T00:48:23.805" v="1" actId="207"/>
          <ac:spMkLst>
            <pc:docMk/>
            <pc:sldMk cId="0" sldId="256"/>
            <ac:spMk id="1229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1"/>
            <a:ext cx="2919412" cy="493713"/>
          </a:xfrm>
          <a:prstGeom prst="rect">
            <a:avLst/>
          </a:prstGeom>
        </p:spPr>
        <p:txBody>
          <a:bodyPr vert="horz" lIns="91425" tIns="45713" rIns="91425" bIns="45713" rtlCol="0"/>
          <a:lstStyle>
            <a:lvl1pPr algn="r">
              <a:defRPr sz="1200"/>
            </a:lvl1pPr>
          </a:lstStyle>
          <a:p>
            <a:fld id="{93ABEE67-37A4-431A-9423-906BC815841B}" type="datetimeFigureOut">
              <a:rPr kumimoji="1" lang="ja-JP" altLang="en-US" smtClean="0"/>
              <a:pPr/>
              <a:t>2020/8/11</a:t>
            </a:fld>
            <a:endParaRPr kumimoji="1" lang="ja-JP" altLang="en-US"/>
          </a:p>
        </p:txBody>
      </p:sp>
      <p:sp>
        <p:nvSpPr>
          <p:cNvPr id="4" name="スライド イメージ プレースホルダ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 4"/>
          <p:cNvSpPr>
            <a:spLocks noGrp="1"/>
          </p:cNvSpPr>
          <p:nvPr>
            <p:ph type="body" sz="quarter" idx="3"/>
          </p:nvPr>
        </p:nvSpPr>
        <p:spPr>
          <a:xfrm>
            <a:off x="673101" y="4686300"/>
            <a:ext cx="5389563" cy="4440238"/>
          </a:xfrm>
          <a:prstGeom prst="rect">
            <a:avLst/>
          </a:prstGeom>
        </p:spPr>
        <p:txBody>
          <a:bodyPr vert="horz" lIns="91425" tIns="45713" rIns="91425" bIns="4571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371013"/>
            <a:ext cx="2919413" cy="493712"/>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25" tIns="45713" rIns="91425" bIns="45713" rtlCol="0" anchor="b"/>
          <a:lstStyle>
            <a:lvl1pPr algn="r">
              <a:defRPr sz="1200"/>
            </a:lvl1pPr>
          </a:lstStyle>
          <a:p>
            <a:fld id="{C36929E9-8508-411F-BC49-7BB57773F997}" type="slidenum">
              <a:rPr kumimoji="1" lang="ja-JP" altLang="en-US" smtClean="0"/>
              <a:pPr/>
              <a:t>‹#›</a:t>
            </a:fld>
            <a:endParaRPr kumimoji="1" lang="ja-JP" altLang="en-US"/>
          </a:p>
        </p:txBody>
      </p:sp>
    </p:spTree>
    <p:extLst>
      <p:ext uri="{BB962C8B-B14F-4D97-AF65-F5344CB8AC3E}">
        <p14:creationId xmlns:p14="http://schemas.microsoft.com/office/powerpoint/2010/main" val="33964706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36929E9-8508-411F-BC49-7BB57773F997}" type="slidenum">
              <a:rPr kumimoji="1" lang="ja-JP" altLang="en-US" smtClean="0"/>
              <a:pPr/>
              <a:t>1</a:t>
            </a:fld>
            <a:endParaRPr kumimoji="1" lang="ja-JP" altLang="en-US"/>
          </a:p>
        </p:txBody>
      </p:sp>
    </p:spTree>
    <p:extLst>
      <p:ext uri="{BB962C8B-B14F-4D97-AF65-F5344CB8AC3E}">
        <p14:creationId xmlns:p14="http://schemas.microsoft.com/office/powerpoint/2010/main" val="4192763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36929E9-8508-411F-BC49-7BB57773F997}" type="slidenum">
              <a:rPr kumimoji="1" lang="ja-JP" altLang="en-US" smtClean="0"/>
              <a:pPr/>
              <a:t>2</a:t>
            </a:fld>
            <a:endParaRPr kumimoji="1" lang="ja-JP" altLang="en-US"/>
          </a:p>
        </p:txBody>
      </p:sp>
    </p:spTree>
    <p:extLst>
      <p:ext uri="{BB962C8B-B14F-4D97-AF65-F5344CB8AC3E}">
        <p14:creationId xmlns:p14="http://schemas.microsoft.com/office/powerpoint/2010/main" val="1643848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616ECCD-B716-41BB-A417-893A337CF7F2}" type="datetimeFigureOut">
              <a:rPr kumimoji="1" lang="ja-JP" altLang="en-US" smtClean="0"/>
              <a:pPr/>
              <a:t>2020/8/11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21AF1025-3C20-4ABB-B3EA-D9331676847D}"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616ECCD-B716-41BB-A417-893A337CF7F2}" type="datetimeFigureOut">
              <a:rPr kumimoji="1" lang="ja-JP" altLang="en-US" smtClean="0"/>
              <a:pPr/>
              <a:t>2020/8/11</a:t>
            </a:fld>
            <a:endParaRPr kumimoji="1" lang="ja-JP" altLang="en-US" dirty="0"/>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1AF1025-3C20-4ABB-B3EA-D9331676847D}"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052388" y="755576"/>
            <a:ext cx="4753224" cy="830997"/>
          </a:xfrm>
          <a:prstGeom prst="rect">
            <a:avLst/>
          </a:prstGeom>
          <a:noFill/>
        </p:spPr>
        <p:txBody>
          <a:bodyPr wrap="none" rtlCol="0">
            <a:spAutoFit/>
          </a:bodyPr>
          <a:lstStyle/>
          <a:p>
            <a:pPr algn="ctr"/>
            <a:r>
              <a:rPr lang="ja-JP" altLang="ja-JP" sz="1400" dirty="0">
                <a:latin typeface="Meiryo UI" pitchFamily="50" charset="-128"/>
                <a:ea typeface="Meiryo UI" pitchFamily="50" charset="-128"/>
              </a:rPr>
              <a:t>ニッポン全国物産展</a:t>
            </a:r>
          </a:p>
          <a:p>
            <a:pPr algn="ctr"/>
            <a:r>
              <a:rPr lang="ja-JP" altLang="ja-JP" sz="1600" dirty="0">
                <a:latin typeface="Meiryo UI" pitchFamily="50" charset="-128"/>
                <a:ea typeface="Meiryo UI" pitchFamily="50" charset="-128"/>
              </a:rPr>
              <a:t>「ニッポン全国おらが自慢のご当地フードコート」継続実施</a:t>
            </a:r>
          </a:p>
          <a:p>
            <a:pPr algn="ctr"/>
            <a:endParaRPr kumimoji="1" lang="ja-JP" altLang="en-US" dirty="0">
              <a:latin typeface="Meiryo UI" pitchFamily="50" charset="-128"/>
              <a:ea typeface="Meiryo UI" pitchFamily="50" charset="-128"/>
            </a:endParaRPr>
          </a:p>
        </p:txBody>
      </p:sp>
      <p:sp>
        <p:nvSpPr>
          <p:cNvPr id="12293" name="Text Box 5"/>
          <p:cNvSpPr txBox="1">
            <a:spLocks noChangeArrowheads="1"/>
          </p:cNvSpPr>
          <p:nvPr/>
        </p:nvSpPr>
        <p:spPr bwMode="auto">
          <a:xfrm>
            <a:off x="5500702" y="357158"/>
            <a:ext cx="1000132" cy="214314"/>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a:ln>
                  <a:noFill/>
                </a:ln>
                <a:solidFill>
                  <a:schemeClr val="tx1"/>
                </a:solidFill>
                <a:effectLst/>
                <a:latin typeface="ＭＳ 明朝" pitchFamily="17" charset="-128"/>
                <a:ea typeface="ＭＳ 明朝" pitchFamily="17" charset="-128"/>
                <a:cs typeface="ＭＳ Ｐゴシック" pitchFamily="50" charset="-128"/>
              </a:rPr>
              <a:t>資料番号</a:t>
            </a:r>
            <a:r>
              <a:rPr lang="en-US" altLang="ja-JP" sz="1200" dirty="0">
                <a:latin typeface="ＭＳ 明朝" pitchFamily="17" charset="-128"/>
                <a:ea typeface="ＭＳ 明朝" pitchFamily="17" charset="-128"/>
                <a:cs typeface="ＭＳ Ｐゴシック" pitchFamily="50" charset="-128"/>
              </a:rPr>
              <a:t>-7</a:t>
            </a:r>
            <a:endParaRPr kumimoji="1" lang="ja-JP" sz="1200" b="0" i="0" u="none" strike="noStrike" cap="none" normalizeH="0" baseline="0" dirty="0">
              <a:ln>
                <a:noFill/>
              </a:ln>
              <a:solidFill>
                <a:schemeClr val="tx1"/>
              </a:solidFill>
              <a:effectLst/>
              <a:latin typeface="ＭＳ 明朝" pitchFamily="17" charset="-128"/>
              <a:ea typeface="ＭＳ 明朝" pitchFamily="17" charset="-128"/>
              <a:cs typeface="ＭＳ Ｐゴシック" pitchFamily="50" charset="-128"/>
            </a:endParaRPr>
          </a:p>
        </p:txBody>
      </p:sp>
      <p:sp>
        <p:nvSpPr>
          <p:cNvPr id="12294" name="Rectangle 6"/>
          <p:cNvSpPr>
            <a:spLocks noChangeArrowheads="1"/>
          </p:cNvSpPr>
          <p:nvPr/>
        </p:nvSpPr>
        <p:spPr bwMode="auto">
          <a:xfrm>
            <a:off x="260648" y="1243364"/>
            <a:ext cx="6597352" cy="54168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3350" algn="ctr" defTabSz="914400" rtl="0" eaLnBrk="1" fontAlgn="base" latinLnBrk="0" hangingPunct="1">
              <a:lnSpc>
                <a:spcPct val="100000"/>
              </a:lnSpc>
              <a:spcBef>
                <a:spcPct val="0"/>
              </a:spcBef>
              <a:spcAft>
                <a:spcPct val="0"/>
              </a:spcAft>
              <a:buClrTx/>
              <a:buSzTx/>
              <a:tabLst/>
            </a:pPr>
            <a:r>
              <a:rPr kumimoji="1" lang="en-US" altLang="ja-JP" sz="1400" b="1" i="0" u="none" strike="noStrike" cap="none" normalizeH="0" baseline="0" dirty="0">
                <a:ln>
                  <a:noFill/>
                </a:ln>
                <a:solidFill>
                  <a:schemeClr val="tx1"/>
                </a:solidFill>
                <a:effectLst/>
                <a:latin typeface="Meiryo UI" pitchFamily="50" charset="-128"/>
                <a:ea typeface="Meiryo UI" pitchFamily="50" charset="-128"/>
                <a:cs typeface="Arial" pitchFamily="34" charset="0"/>
              </a:rPr>
              <a:t>【</a:t>
            </a:r>
            <a:r>
              <a:rPr kumimoji="1" lang="ja-JP" sz="1400" b="1" i="0" u="none" strike="noStrike" cap="none" normalizeH="0" baseline="0" dirty="0">
                <a:ln>
                  <a:noFill/>
                </a:ln>
                <a:solidFill>
                  <a:schemeClr val="tx1"/>
                </a:solidFill>
                <a:effectLst/>
                <a:latin typeface="Meiryo UI" pitchFamily="50" charset="-128"/>
                <a:ea typeface="Meiryo UI" pitchFamily="50" charset="-128"/>
                <a:cs typeface="Arial" pitchFamily="34" charset="0"/>
              </a:rPr>
              <a:t>目</a:t>
            </a:r>
            <a:r>
              <a:rPr lang="ja-JP" altLang="en-US" sz="1400" b="1" dirty="0">
                <a:latin typeface="Meiryo UI" pitchFamily="50" charset="-128"/>
                <a:ea typeface="Meiryo UI" pitchFamily="50" charset="-128"/>
                <a:cs typeface="Arial" pitchFamily="34" charset="0"/>
              </a:rPr>
              <a:t>　</a:t>
            </a:r>
            <a:r>
              <a:rPr kumimoji="1" lang="ja-JP" sz="1400" b="1" i="0" u="none" strike="noStrike" cap="none" normalizeH="0" baseline="0" dirty="0">
                <a:ln>
                  <a:noFill/>
                </a:ln>
                <a:solidFill>
                  <a:schemeClr val="tx1"/>
                </a:solidFill>
                <a:effectLst/>
                <a:latin typeface="Meiryo UI" pitchFamily="50" charset="-128"/>
                <a:ea typeface="Meiryo UI" pitchFamily="50" charset="-128"/>
                <a:cs typeface="Arial" pitchFamily="34" charset="0"/>
              </a:rPr>
              <a:t>的</a:t>
            </a:r>
            <a:r>
              <a:rPr lang="en-US" altLang="ja-JP" sz="1400" b="1" dirty="0">
                <a:latin typeface="Meiryo UI" pitchFamily="50" charset="-128"/>
                <a:ea typeface="Meiryo UI" pitchFamily="50" charset="-128"/>
                <a:cs typeface="Arial" pitchFamily="34" charset="0"/>
              </a:rPr>
              <a:t>】</a:t>
            </a:r>
          </a:p>
          <a:p>
            <a:pPr marL="0" marR="0" lvl="0" indent="133350" algn="ctr" defTabSz="914400" rtl="0" eaLnBrk="1" fontAlgn="base" latinLnBrk="0" hangingPunct="1">
              <a:lnSpc>
                <a:spcPct val="100000"/>
              </a:lnSpc>
              <a:spcBef>
                <a:spcPct val="0"/>
              </a:spcBef>
              <a:spcAft>
                <a:spcPct val="0"/>
              </a:spcAft>
              <a:buClrTx/>
              <a:buSzTx/>
              <a:tabLst/>
            </a:pPr>
            <a:endParaRPr lang="en-US" altLang="ja-JP" sz="1400" b="1" dirty="0">
              <a:latin typeface="Meiryo UI" pitchFamily="50" charset="-128"/>
              <a:ea typeface="Meiryo UI" pitchFamily="50" charset="-128"/>
              <a:cs typeface="Arial" pitchFamily="34" charset="0"/>
            </a:endParaRPr>
          </a:p>
          <a:p>
            <a:pPr marL="0" marR="0" lvl="0" indent="133350" algn="l" defTabSz="914400" rtl="0" eaLnBrk="1" fontAlgn="base" latinLnBrk="0" hangingPunct="1">
              <a:lnSpc>
                <a:spcPct val="100000"/>
              </a:lnSpc>
              <a:spcBef>
                <a:spcPct val="0"/>
              </a:spcBef>
              <a:spcAft>
                <a:spcPct val="0"/>
              </a:spcAft>
              <a:buClrTx/>
              <a:buSzTx/>
              <a:tabLst/>
            </a:pPr>
            <a:r>
              <a:rPr lang="ja-JP" altLang="en-US" sz="1200" dirty="0">
                <a:latin typeface="Meiryo UI" pitchFamily="50" charset="-128"/>
                <a:ea typeface="Meiryo UI" pitchFamily="50" charset="-128"/>
                <a:cs typeface="Times New Roman" pitchFamily="18" charset="0"/>
              </a:rPr>
              <a:t>昨年も好評だった</a:t>
            </a:r>
            <a:r>
              <a:rPr kumimoji="1" lang="ja-JP" sz="1200" b="0" i="0" u="none" strike="noStrike" cap="none" normalizeH="0" baseline="0" dirty="0">
                <a:ln>
                  <a:noFill/>
                </a:ln>
                <a:solidFill>
                  <a:schemeClr val="tx1"/>
                </a:solidFill>
                <a:effectLst/>
                <a:latin typeface="Meiryo UI" pitchFamily="50" charset="-128"/>
                <a:ea typeface="Meiryo UI" pitchFamily="50" charset="-128"/>
                <a:cs typeface="Arial" pitchFamily="34" charset="0"/>
              </a:rPr>
              <a:t>「ニッポン</a:t>
            </a:r>
            <a:r>
              <a:rPr lang="ja-JP" altLang="en-US" sz="1200" dirty="0">
                <a:latin typeface="Meiryo UI" pitchFamily="50" charset="-128"/>
                <a:ea typeface="Meiryo UI" pitchFamily="50" charset="-128"/>
                <a:cs typeface="Arial" pitchFamily="34" charset="0"/>
              </a:rPr>
              <a:t>全国おらが自慢のご当地フードコート</a:t>
            </a:r>
            <a:r>
              <a:rPr kumimoji="1" lang="ja-JP" sz="1200" b="0" i="0" u="none" strike="noStrike" cap="none" normalizeH="0" baseline="0" dirty="0">
                <a:ln>
                  <a:noFill/>
                </a:ln>
                <a:solidFill>
                  <a:schemeClr val="tx1"/>
                </a:solidFill>
                <a:effectLst/>
                <a:latin typeface="Meiryo UI" pitchFamily="50" charset="-128"/>
                <a:ea typeface="Meiryo UI" pitchFamily="50" charset="-128"/>
                <a:cs typeface="Arial" pitchFamily="34" charset="0"/>
              </a:rPr>
              <a:t>」</a:t>
            </a:r>
            <a:r>
              <a:rPr lang="ja-JP" altLang="en-US" sz="1200" dirty="0">
                <a:latin typeface="Meiryo UI" pitchFamily="50" charset="-128"/>
                <a:ea typeface="Meiryo UI" pitchFamily="50" charset="-128"/>
                <a:cs typeface="Times New Roman" pitchFamily="18" charset="0"/>
              </a:rPr>
              <a:t>コーナーを</a:t>
            </a:r>
            <a:r>
              <a:rPr kumimoji="1" lang="ja-JP" altLang="en-US" sz="1200" b="0" i="0" u="none" strike="noStrike" cap="none" normalizeH="0" baseline="0" dirty="0">
                <a:ln>
                  <a:noFill/>
                </a:ln>
                <a:solidFill>
                  <a:schemeClr val="tx1"/>
                </a:solidFill>
                <a:effectLst/>
                <a:latin typeface="Meiryo UI" pitchFamily="50" charset="-128"/>
                <a:ea typeface="Meiryo UI" pitchFamily="50" charset="-128"/>
                <a:cs typeface="Times New Roman" pitchFamily="18" charset="0"/>
              </a:rPr>
              <a:t>今年も継続</a:t>
            </a:r>
            <a:endParaRPr kumimoji="1" lang="en-US" altLang="ja-JP" sz="1200" b="0" i="0" u="none" strike="noStrike" cap="none" normalizeH="0" baseline="0" dirty="0">
              <a:ln>
                <a:noFill/>
              </a:ln>
              <a:solidFill>
                <a:schemeClr val="tx1"/>
              </a:solidFill>
              <a:effectLst/>
              <a:latin typeface="Meiryo UI" pitchFamily="50" charset="-128"/>
              <a:ea typeface="Meiryo UI" pitchFamily="50" charset="-128"/>
              <a:cs typeface="Times New Roman" pitchFamily="18" charset="0"/>
            </a:endParaRPr>
          </a:p>
          <a:p>
            <a:pPr marL="0" marR="0" lvl="0" indent="133350" algn="l" defTabSz="914400" rtl="0" eaLnBrk="1" fontAlgn="base" latinLnBrk="0" hangingPunct="1">
              <a:lnSpc>
                <a:spcPct val="100000"/>
              </a:lnSpc>
              <a:spcBef>
                <a:spcPct val="0"/>
              </a:spcBef>
              <a:spcAft>
                <a:spcPct val="0"/>
              </a:spcAft>
              <a:buClrTx/>
              <a:buSzTx/>
              <a:tabLst/>
            </a:pPr>
            <a:r>
              <a:rPr lang="ja-JP" altLang="ja-JP" sz="1200" dirty="0">
                <a:latin typeface="Meiryo UI" pitchFamily="50" charset="-128"/>
                <a:ea typeface="Meiryo UI" pitchFamily="50" charset="-128"/>
              </a:rPr>
              <a:t>ニッポン全国の地域に根ざしたご当地食、地元に帰ると食べたくなるソウルフードを中心に全国のご当地</a:t>
            </a:r>
            <a:endParaRPr lang="en-US" altLang="ja-JP" sz="1200" dirty="0">
              <a:latin typeface="Meiryo UI" pitchFamily="50" charset="-128"/>
              <a:ea typeface="Meiryo UI" pitchFamily="50" charset="-128"/>
            </a:endParaRPr>
          </a:p>
          <a:p>
            <a:pPr marL="0" marR="0" lvl="0" indent="133350" algn="l" defTabSz="914400" rtl="0" eaLnBrk="1" fontAlgn="base" latinLnBrk="0" hangingPunct="1">
              <a:lnSpc>
                <a:spcPct val="100000"/>
              </a:lnSpc>
              <a:spcBef>
                <a:spcPct val="0"/>
              </a:spcBef>
              <a:spcAft>
                <a:spcPct val="0"/>
              </a:spcAft>
              <a:buClrTx/>
              <a:buSzTx/>
              <a:tabLst/>
            </a:pPr>
            <a:r>
              <a:rPr lang="ja-JP" altLang="ja-JP" sz="1200" dirty="0">
                <a:latin typeface="Meiryo UI" pitchFamily="50" charset="-128"/>
                <a:ea typeface="Meiryo UI" pitchFamily="50" charset="-128"/>
              </a:rPr>
              <a:t>食を一同に集めたフードコートを設置</a:t>
            </a:r>
            <a:r>
              <a:rPr lang="ja-JP" altLang="en-US" sz="1200" dirty="0">
                <a:latin typeface="Meiryo UI" pitchFamily="50" charset="-128"/>
                <a:ea typeface="Meiryo UI" pitchFamily="50" charset="-128"/>
              </a:rPr>
              <a:t>します</a:t>
            </a:r>
            <a:r>
              <a:rPr lang="ja-JP" altLang="ja-JP" sz="1200" dirty="0">
                <a:latin typeface="Meiryo UI" pitchFamily="50" charset="-128"/>
                <a:ea typeface="Meiryo UI" pitchFamily="50" charset="-128"/>
              </a:rPr>
              <a:t>。</a:t>
            </a:r>
            <a:endParaRPr lang="en-US" altLang="ja-JP" sz="1200" dirty="0">
              <a:latin typeface="Meiryo UI" pitchFamily="50" charset="-128"/>
              <a:ea typeface="Meiryo UI" pitchFamily="50" charset="-128"/>
            </a:endParaRPr>
          </a:p>
          <a:p>
            <a:pPr marL="0" marR="0" lvl="0" indent="133350" algn="l" defTabSz="914400" rtl="0" eaLnBrk="1" fontAlgn="base" latinLnBrk="0" hangingPunct="1">
              <a:lnSpc>
                <a:spcPct val="100000"/>
              </a:lnSpc>
              <a:spcBef>
                <a:spcPct val="0"/>
              </a:spcBef>
              <a:spcAft>
                <a:spcPct val="0"/>
              </a:spcAft>
              <a:buClrTx/>
              <a:buSzTx/>
              <a:tabLst/>
            </a:pPr>
            <a:r>
              <a:rPr lang="ja-JP" altLang="ja-JP" sz="1200" dirty="0">
                <a:latin typeface="Meiryo UI" pitchFamily="50" charset="-128"/>
                <a:ea typeface="Meiryo UI" pitchFamily="50" charset="-128"/>
              </a:rPr>
              <a:t>その場で食べられる多種多様な商品を集め、</a:t>
            </a:r>
            <a:r>
              <a:rPr lang="ja-JP" altLang="en-US" sz="1200" dirty="0">
                <a:latin typeface="Meiryo UI" pitchFamily="50" charset="-128"/>
                <a:ea typeface="Meiryo UI" pitchFamily="50" charset="-128"/>
              </a:rPr>
              <a:t>飲食スペースの拡大を図り、様々な年代の方が</a:t>
            </a:r>
            <a:r>
              <a:rPr lang="ja-JP" altLang="ja-JP" sz="1200" dirty="0">
                <a:latin typeface="Meiryo UI" pitchFamily="50" charset="-128"/>
                <a:ea typeface="Meiryo UI" pitchFamily="50" charset="-128"/>
              </a:rPr>
              <a:t>物産展</a:t>
            </a:r>
            <a:endParaRPr lang="en-US" altLang="ja-JP" sz="1200" dirty="0">
              <a:latin typeface="Meiryo UI" pitchFamily="50" charset="-128"/>
              <a:ea typeface="Meiryo UI" pitchFamily="50" charset="-128"/>
            </a:endParaRPr>
          </a:p>
          <a:p>
            <a:pPr marL="0" marR="0" lvl="0" indent="133350" algn="l" defTabSz="914400" rtl="0" eaLnBrk="1" fontAlgn="base" latinLnBrk="0" hangingPunct="1">
              <a:lnSpc>
                <a:spcPct val="100000"/>
              </a:lnSpc>
              <a:spcBef>
                <a:spcPct val="0"/>
              </a:spcBef>
              <a:spcAft>
                <a:spcPct val="0"/>
              </a:spcAft>
              <a:buClrTx/>
              <a:buSzTx/>
              <a:tabLst/>
            </a:pPr>
            <a:r>
              <a:rPr lang="ja-JP" altLang="en-US" sz="1200" dirty="0">
                <a:latin typeface="Meiryo UI" pitchFamily="50" charset="-128"/>
                <a:ea typeface="Meiryo UI" pitchFamily="50" charset="-128"/>
              </a:rPr>
              <a:t>を</a:t>
            </a:r>
            <a:r>
              <a:rPr lang="ja-JP" altLang="ja-JP" sz="1200" dirty="0">
                <a:latin typeface="Meiryo UI" pitchFamily="50" charset="-128"/>
                <a:ea typeface="Meiryo UI" pitchFamily="50" charset="-128"/>
              </a:rPr>
              <a:t>楽しめる環境をつ</a:t>
            </a:r>
            <a:r>
              <a:rPr lang="ja-JP" altLang="en-US" sz="1200" dirty="0">
                <a:latin typeface="Meiryo UI" pitchFamily="50" charset="-128"/>
                <a:ea typeface="Meiryo UI" pitchFamily="50" charset="-128"/>
              </a:rPr>
              <a:t>くり、来場者の好評を得ることが出来ました。</a:t>
            </a:r>
            <a:endParaRPr lang="en-US" altLang="ja-JP" sz="1200" dirty="0">
              <a:latin typeface="Meiryo UI" pitchFamily="50" charset="-128"/>
              <a:ea typeface="Meiryo UI" pitchFamily="50" charset="-128"/>
            </a:endParaRPr>
          </a:p>
          <a:p>
            <a:pPr marL="0" marR="0" lvl="0" indent="133350" algn="l" defTabSz="914400" rtl="0" eaLnBrk="1" fontAlgn="base" latinLnBrk="0" hangingPunct="1">
              <a:lnSpc>
                <a:spcPct val="100000"/>
              </a:lnSpc>
              <a:spcBef>
                <a:spcPct val="0"/>
              </a:spcBef>
              <a:spcAft>
                <a:spcPct val="0"/>
              </a:spcAft>
              <a:buClrTx/>
              <a:buSzTx/>
              <a:tabLst/>
            </a:pPr>
            <a:r>
              <a:rPr lang="ja-JP" altLang="en-US" sz="1200" dirty="0">
                <a:latin typeface="Meiryo UI" pitchFamily="50" charset="-128"/>
                <a:ea typeface="Meiryo UI" pitchFamily="50" charset="-128"/>
              </a:rPr>
              <a:t>今年度はロゴを一新し、</a:t>
            </a:r>
            <a:r>
              <a:rPr lang="ja-JP" altLang="ja-JP" sz="1200" dirty="0">
                <a:latin typeface="Meiryo UI" pitchFamily="50" charset="-128"/>
                <a:ea typeface="Meiryo UI" pitchFamily="50" charset="-128"/>
              </a:rPr>
              <a:t>購買力の高い実演販売の商品を中心に販売を行い</a:t>
            </a:r>
            <a:r>
              <a:rPr lang="ja-JP" altLang="en-US" sz="1200" dirty="0">
                <a:latin typeface="Meiryo UI" pitchFamily="50" charset="-128"/>
                <a:ea typeface="Meiryo UI" pitchFamily="50" charset="-128"/>
              </a:rPr>
              <a:t>、</a:t>
            </a:r>
            <a:r>
              <a:rPr lang="ja-JP" altLang="ja-JP" sz="1200" dirty="0">
                <a:latin typeface="Meiryo UI" pitchFamily="50" charset="-128"/>
                <a:ea typeface="Meiryo UI" pitchFamily="50" charset="-128"/>
              </a:rPr>
              <a:t>売上の大幅なアップを</a:t>
            </a:r>
            <a:endParaRPr lang="en-US" altLang="ja-JP" sz="1200" dirty="0">
              <a:latin typeface="Meiryo UI" pitchFamily="50" charset="-128"/>
              <a:ea typeface="Meiryo UI" pitchFamily="50" charset="-128"/>
            </a:endParaRPr>
          </a:p>
          <a:p>
            <a:pPr marL="0" marR="0" lvl="0" indent="133350" algn="l" defTabSz="914400" rtl="0" eaLnBrk="1" fontAlgn="base" latinLnBrk="0" hangingPunct="1">
              <a:lnSpc>
                <a:spcPct val="100000"/>
              </a:lnSpc>
              <a:spcBef>
                <a:spcPct val="0"/>
              </a:spcBef>
              <a:spcAft>
                <a:spcPct val="0"/>
              </a:spcAft>
              <a:buClrTx/>
              <a:buSzTx/>
              <a:tabLst/>
            </a:pPr>
            <a:r>
              <a:rPr lang="ja-JP" altLang="en-US" sz="1200" dirty="0">
                <a:latin typeface="Meiryo UI" pitchFamily="50" charset="-128"/>
                <a:ea typeface="Meiryo UI" pitchFamily="50" charset="-128"/>
              </a:rPr>
              <a:t>目指すとともにテイクアウト商品を提供し、コロナ禍における安心安全な運営を行います。</a:t>
            </a:r>
            <a:endParaRPr lang="en-US" altLang="ja-JP" sz="1200" dirty="0">
              <a:latin typeface="Meiryo UI" pitchFamily="50" charset="-128"/>
              <a:ea typeface="Meiryo UI" pitchFamily="50" charset="-128"/>
            </a:endParaRPr>
          </a:p>
          <a:p>
            <a:pPr lvl="0" indent="133350" algn="ctr" fontAlgn="base">
              <a:spcBef>
                <a:spcPct val="0"/>
              </a:spcBef>
              <a:spcAft>
                <a:spcPct val="0"/>
              </a:spcAft>
            </a:pPr>
            <a:endParaRPr lang="en-US" altLang="ja-JP" sz="1400" b="1" dirty="0">
              <a:latin typeface="Meiryo UI" pitchFamily="50" charset="-128"/>
              <a:ea typeface="Meiryo UI" pitchFamily="50" charset="-128"/>
              <a:cs typeface="Arial" pitchFamily="34" charset="0"/>
            </a:endParaRPr>
          </a:p>
          <a:p>
            <a:pPr lvl="0" indent="133350" algn="ctr" fontAlgn="base">
              <a:spcBef>
                <a:spcPct val="0"/>
              </a:spcBef>
              <a:spcAft>
                <a:spcPct val="0"/>
              </a:spcAft>
            </a:pPr>
            <a:r>
              <a:rPr lang="en-US" altLang="ja-JP" sz="1400" b="1" dirty="0">
                <a:latin typeface="Meiryo UI" pitchFamily="50" charset="-128"/>
                <a:ea typeface="Meiryo UI" pitchFamily="50" charset="-128"/>
                <a:cs typeface="Arial" pitchFamily="34" charset="0"/>
              </a:rPr>
              <a:t>【</a:t>
            </a:r>
            <a:r>
              <a:rPr lang="ja-JP" altLang="en-US" sz="1400" b="1" dirty="0">
                <a:latin typeface="Meiryo UI" pitchFamily="50" charset="-128"/>
                <a:ea typeface="Meiryo UI" pitchFamily="50" charset="-128"/>
                <a:cs typeface="Arial" pitchFamily="34" charset="0"/>
              </a:rPr>
              <a:t>商品について</a:t>
            </a:r>
            <a:r>
              <a:rPr lang="en-US" altLang="ja-JP" sz="1400" b="1" dirty="0">
                <a:latin typeface="Meiryo UI" pitchFamily="50" charset="-128"/>
                <a:ea typeface="Meiryo UI" pitchFamily="50" charset="-128"/>
                <a:cs typeface="Arial" pitchFamily="34" charset="0"/>
              </a:rPr>
              <a:t>】</a:t>
            </a:r>
          </a:p>
          <a:p>
            <a:endParaRPr lang="ja-JP" altLang="ja-JP" sz="1200" dirty="0"/>
          </a:p>
          <a:p>
            <a:r>
              <a:rPr lang="ja-JP" altLang="en-US" sz="1200" dirty="0">
                <a:latin typeface="Meiryo UI" pitchFamily="50" charset="-128"/>
                <a:ea typeface="Meiryo UI" pitchFamily="50" charset="-128"/>
              </a:rPr>
              <a:t>　</a:t>
            </a:r>
            <a:r>
              <a:rPr lang="ja-JP" altLang="ja-JP" sz="1200" dirty="0">
                <a:latin typeface="Meiryo UI" pitchFamily="50" charset="-128"/>
                <a:ea typeface="Meiryo UI" pitchFamily="50" charset="-128"/>
              </a:rPr>
              <a:t>地域の風土や人々に根差した人気商材を中心にご当地の人々</a:t>
            </a:r>
            <a:r>
              <a:rPr lang="ja-JP" altLang="en-US" sz="1200" dirty="0">
                <a:latin typeface="Meiryo UI" pitchFamily="50" charset="-128"/>
                <a:ea typeface="Meiryo UI" pitchFamily="50" charset="-128"/>
              </a:rPr>
              <a:t>には認知されているものの、</a:t>
            </a:r>
            <a:r>
              <a:rPr lang="ja-JP" altLang="ja-JP" sz="1200" dirty="0">
                <a:latin typeface="Meiryo UI" pitchFamily="50" charset="-128"/>
                <a:ea typeface="Meiryo UI" pitchFamily="50" charset="-128"/>
              </a:rPr>
              <a:t>他地域の</a:t>
            </a:r>
            <a:r>
              <a:rPr lang="ja-JP" altLang="en-US" sz="1200" dirty="0">
                <a:latin typeface="Meiryo UI" pitchFamily="50" charset="-128"/>
                <a:ea typeface="Meiryo UI" pitchFamily="50" charset="-128"/>
              </a:rPr>
              <a:t>　</a:t>
            </a:r>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a:t>
            </a:r>
            <a:r>
              <a:rPr lang="ja-JP" altLang="ja-JP" sz="1200" dirty="0">
                <a:latin typeface="Meiryo UI" pitchFamily="50" charset="-128"/>
                <a:ea typeface="Meiryo UI" pitchFamily="50" charset="-128"/>
              </a:rPr>
              <a:t>人々はあまり知</a:t>
            </a:r>
            <a:r>
              <a:rPr lang="ja-JP" altLang="en-US" sz="1200" dirty="0">
                <a:latin typeface="Meiryo UI" pitchFamily="50" charset="-128"/>
                <a:ea typeface="Meiryo UI" pitchFamily="50" charset="-128"/>
              </a:rPr>
              <a:t>られていないもの、</a:t>
            </a:r>
            <a:r>
              <a:rPr lang="ja-JP" altLang="ja-JP" sz="1200" dirty="0">
                <a:latin typeface="Meiryo UI" pitchFamily="50" charset="-128"/>
                <a:ea typeface="Meiryo UI" pitchFamily="50" charset="-128"/>
              </a:rPr>
              <a:t>今話題になっているものなどを中心に</a:t>
            </a:r>
            <a:r>
              <a:rPr lang="ja-JP" altLang="en-US" sz="1200" dirty="0">
                <a:latin typeface="Meiryo UI" pitchFamily="50" charset="-128"/>
                <a:ea typeface="Meiryo UI" pitchFamily="50" charset="-128"/>
              </a:rPr>
              <a:t>広く募集をいたします。</a:t>
            </a:r>
            <a:endParaRPr lang="ja-JP" altLang="ja-JP" sz="1200" dirty="0">
              <a:latin typeface="Meiryo UI" pitchFamily="50" charset="-128"/>
              <a:ea typeface="Meiryo UI" pitchFamily="50" charset="-128"/>
            </a:endParaRPr>
          </a:p>
          <a:p>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①</a:t>
            </a:r>
            <a:r>
              <a:rPr lang="ja-JP" altLang="ja-JP" sz="1200" dirty="0">
                <a:latin typeface="Meiryo UI" pitchFamily="50" charset="-128"/>
                <a:ea typeface="Meiryo UI" pitchFamily="50" charset="-128"/>
              </a:rPr>
              <a:t>お弁当、</a:t>
            </a:r>
            <a:r>
              <a:rPr lang="ja-JP" altLang="en-US" sz="1200" dirty="0">
                <a:latin typeface="Meiryo UI" pitchFamily="50" charset="-128"/>
                <a:ea typeface="Meiryo UI" pitchFamily="50" charset="-128"/>
              </a:rPr>
              <a:t>丼</a:t>
            </a:r>
            <a:r>
              <a:rPr lang="ja-JP" altLang="ja-JP" sz="1200" dirty="0">
                <a:latin typeface="Meiryo UI" pitchFamily="50" charset="-128"/>
                <a:ea typeface="Meiryo UI" pitchFamily="50" charset="-128"/>
              </a:rPr>
              <a:t>、おにぎり、すし、ラーメンなど</a:t>
            </a:r>
            <a:r>
              <a:rPr lang="ja-JP" altLang="en-US" sz="1200" dirty="0">
                <a:latin typeface="Meiryo UI" pitchFamily="50" charset="-128"/>
                <a:ea typeface="Meiryo UI" pitchFamily="50" charset="-128"/>
              </a:rPr>
              <a:t>各地域の</a:t>
            </a:r>
            <a:r>
              <a:rPr lang="ja-JP" altLang="ja-JP" sz="1200" dirty="0">
                <a:latin typeface="Meiryo UI" pitchFamily="50" charset="-128"/>
                <a:ea typeface="Meiryo UI" pitchFamily="50" charset="-128"/>
              </a:rPr>
              <a:t>ご当地色を生かした商品</a:t>
            </a:r>
          </a:p>
          <a:p>
            <a:pPr lvl="0"/>
            <a:r>
              <a:rPr lang="ja-JP" altLang="en-US" sz="1200" dirty="0">
                <a:latin typeface="Meiryo UI" pitchFamily="50" charset="-128"/>
                <a:ea typeface="Meiryo UI" pitchFamily="50" charset="-128"/>
              </a:rPr>
              <a:t>　②</a:t>
            </a:r>
            <a:r>
              <a:rPr lang="ja-JP" altLang="ja-JP" sz="1200" dirty="0">
                <a:latin typeface="Meiryo UI" pitchFamily="50" charset="-128"/>
                <a:ea typeface="Meiryo UI" pitchFamily="50" charset="-128"/>
              </a:rPr>
              <a:t>ピザ、パンケーキ、餃子、焼売、ステーキ、フライドポテト、ヨーグルトなどの専門店</a:t>
            </a:r>
            <a:endParaRPr lang="en-US" altLang="ja-JP" sz="1200" dirty="0">
              <a:latin typeface="Meiryo UI" pitchFamily="50" charset="-128"/>
              <a:ea typeface="Meiryo UI" pitchFamily="50" charset="-128"/>
            </a:endParaRPr>
          </a:p>
          <a:p>
            <a:pPr lvl="0"/>
            <a:r>
              <a:rPr lang="ja-JP" altLang="en-US" sz="1200" dirty="0">
                <a:latin typeface="Meiryo UI" pitchFamily="50" charset="-128"/>
                <a:ea typeface="Meiryo UI" pitchFamily="50" charset="-128"/>
              </a:rPr>
              <a:t>　③</a:t>
            </a:r>
            <a:r>
              <a:rPr lang="ja-JP" altLang="ja-JP" sz="1200" dirty="0">
                <a:latin typeface="Meiryo UI" pitchFamily="50" charset="-128"/>
                <a:ea typeface="Meiryo UI" pitchFamily="50" charset="-128"/>
              </a:rPr>
              <a:t>ご当地ビール、ご当地コーヒー、お茶、ジュースなど飲み物</a:t>
            </a:r>
            <a:r>
              <a:rPr lang="ja-JP" altLang="en-US" sz="1200" dirty="0">
                <a:latin typeface="Meiryo UI" pitchFamily="50" charset="-128"/>
                <a:ea typeface="Meiryo UI" pitchFamily="50" charset="-128"/>
              </a:rPr>
              <a:t>等</a:t>
            </a:r>
            <a:endParaRPr lang="en-US" altLang="ja-JP" sz="1200" dirty="0">
              <a:latin typeface="Meiryo UI" pitchFamily="50" charset="-128"/>
              <a:ea typeface="Meiryo UI" pitchFamily="50" charset="-128"/>
            </a:endParaRPr>
          </a:p>
          <a:p>
            <a:pPr lvl="0"/>
            <a:r>
              <a:rPr lang="ja-JP" altLang="en-US" sz="1200" dirty="0">
                <a:latin typeface="Meiryo UI" pitchFamily="50" charset="-128"/>
                <a:ea typeface="Meiryo UI" pitchFamily="50" charset="-128"/>
              </a:rPr>
              <a:t>　</a:t>
            </a:r>
            <a:r>
              <a:rPr lang="en-US" altLang="ja-JP" sz="1200" dirty="0">
                <a:latin typeface="Meiryo UI" pitchFamily="50" charset="-128"/>
                <a:ea typeface="Meiryo UI" pitchFamily="50" charset="-128"/>
              </a:rPr>
              <a:t>※</a:t>
            </a:r>
            <a:r>
              <a:rPr lang="ja-JP" altLang="en-US" sz="1200" dirty="0">
                <a:latin typeface="Meiryo UI" pitchFamily="50" charset="-128"/>
                <a:ea typeface="Meiryo UI" pitchFamily="50" charset="-128"/>
              </a:rPr>
              <a:t>テイクアウト可能な商品の販売を実施</a:t>
            </a:r>
            <a:endParaRPr lang="en-US" altLang="ja-JP" sz="1200" dirty="0">
              <a:latin typeface="Meiryo UI" pitchFamily="50" charset="-128"/>
              <a:ea typeface="Meiryo UI" pitchFamily="50" charset="-128"/>
            </a:endParaRPr>
          </a:p>
          <a:p>
            <a:pPr algn="ctr"/>
            <a:endParaRPr lang="en-US" altLang="ja-JP" sz="1200" b="1" dirty="0">
              <a:latin typeface="Century" pitchFamily="18" charset="0"/>
              <a:ea typeface="ＭＳ 明朝" pitchFamily="17" charset="-128"/>
              <a:cs typeface="Arial" pitchFamily="34" charset="0"/>
            </a:endParaRPr>
          </a:p>
          <a:p>
            <a:pPr algn="ctr"/>
            <a:r>
              <a:rPr lang="en-US" altLang="ja-JP" sz="1400" b="1" dirty="0">
                <a:latin typeface="Meiryo UI" pitchFamily="50" charset="-128"/>
                <a:ea typeface="Meiryo UI" pitchFamily="50" charset="-128"/>
                <a:cs typeface="Arial" pitchFamily="34" charset="0"/>
              </a:rPr>
              <a:t>【</a:t>
            </a:r>
            <a:r>
              <a:rPr lang="ja-JP" altLang="en-US" sz="1400" b="1" dirty="0">
                <a:latin typeface="Meiryo UI" pitchFamily="50" charset="-128"/>
                <a:ea typeface="Meiryo UI" pitchFamily="50" charset="-128"/>
                <a:cs typeface="Arial" pitchFamily="34" charset="0"/>
              </a:rPr>
              <a:t>事業者選定</a:t>
            </a:r>
            <a:r>
              <a:rPr lang="en-US" altLang="ja-JP" sz="1400" b="1" dirty="0">
                <a:latin typeface="Meiryo UI" pitchFamily="50" charset="-128"/>
                <a:ea typeface="Meiryo UI" pitchFamily="50" charset="-128"/>
                <a:cs typeface="Arial" pitchFamily="34" charset="0"/>
              </a:rPr>
              <a:t>】</a:t>
            </a:r>
          </a:p>
          <a:p>
            <a:pPr lvl="0"/>
            <a:endParaRPr lang="en-US" altLang="ja-JP" sz="1200" dirty="0">
              <a:latin typeface="ＭＳ 明朝" pitchFamily="17" charset="-128"/>
              <a:ea typeface="ＭＳ 明朝" pitchFamily="17" charset="-128"/>
            </a:endParaRPr>
          </a:p>
          <a:p>
            <a:r>
              <a:rPr lang="ja-JP" altLang="en-US" sz="1200" dirty="0">
                <a:latin typeface="Meiryo UI" pitchFamily="50" charset="-128"/>
                <a:ea typeface="Meiryo UI" pitchFamily="50" charset="-128"/>
              </a:rPr>
              <a:t>　</a:t>
            </a:r>
            <a:r>
              <a:rPr lang="ja-JP" altLang="ja-JP" sz="1200" dirty="0">
                <a:latin typeface="Meiryo UI" pitchFamily="50" charset="-128"/>
                <a:ea typeface="Meiryo UI" pitchFamily="50" charset="-128"/>
              </a:rPr>
              <a:t>・出展の選定は</a:t>
            </a:r>
            <a:r>
              <a:rPr lang="ja-JP" altLang="ja-JP" sz="1200" b="1" u="sng" dirty="0">
                <a:latin typeface="Meiryo UI" pitchFamily="50" charset="-128"/>
                <a:ea typeface="Meiryo UI" pitchFamily="50" charset="-128"/>
              </a:rPr>
              <a:t>希望県連のみとし</a:t>
            </a:r>
            <a:r>
              <a:rPr lang="ja-JP" altLang="ja-JP" sz="1200" dirty="0">
                <a:latin typeface="Meiryo UI" pitchFamily="50" charset="-128"/>
                <a:ea typeface="Meiryo UI" pitchFamily="50" charset="-128"/>
              </a:rPr>
              <a:t>、</a:t>
            </a:r>
            <a:r>
              <a:rPr lang="en-US" altLang="ja-JP" sz="1200" dirty="0">
                <a:latin typeface="Meiryo UI" pitchFamily="50" charset="-128"/>
                <a:ea typeface="Meiryo UI" pitchFamily="50" charset="-128"/>
              </a:rPr>
              <a:t>47</a:t>
            </a:r>
            <a:r>
              <a:rPr lang="ja-JP" altLang="ja-JP" sz="1200" dirty="0">
                <a:latin typeface="Meiryo UI" pitchFamily="50" charset="-128"/>
                <a:ea typeface="Meiryo UI" pitchFamily="50" charset="-128"/>
              </a:rPr>
              <a:t>社集まらなかった場合は都道府県に</a:t>
            </a:r>
            <a:endParaRPr lang="en-US" altLang="ja-JP" sz="1200" dirty="0">
              <a:latin typeface="Meiryo UI" pitchFamily="50" charset="-128"/>
              <a:ea typeface="Meiryo UI" pitchFamily="50" charset="-128"/>
            </a:endParaRPr>
          </a:p>
          <a:p>
            <a:r>
              <a:rPr lang="ja-JP" altLang="en-US" sz="1200" dirty="0">
                <a:latin typeface="Meiryo UI" pitchFamily="50" charset="-128"/>
                <a:ea typeface="Meiryo UI" pitchFamily="50" charset="-128"/>
              </a:rPr>
              <a:t>　　</a:t>
            </a:r>
            <a:r>
              <a:rPr lang="ja-JP" altLang="ja-JP" sz="1200" dirty="0">
                <a:latin typeface="Meiryo UI" pitchFamily="50" charset="-128"/>
                <a:ea typeface="Meiryo UI" pitchFamily="50" charset="-128"/>
              </a:rPr>
              <a:t>こだわらず事務局が選定</a:t>
            </a:r>
            <a:r>
              <a:rPr lang="ja-JP" altLang="en-US" sz="1200" dirty="0">
                <a:latin typeface="Meiryo UI" pitchFamily="50" charset="-128"/>
                <a:ea typeface="Meiryo UI" pitchFamily="50" charset="-128"/>
              </a:rPr>
              <a:t>をいたします。</a:t>
            </a:r>
            <a:endParaRPr lang="en-US" altLang="ja-JP" sz="1200" dirty="0">
              <a:latin typeface="Meiryo UI" pitchFamily="50" charset="-128"/>
              <a:ea typeface="Meiryo UI" pitchFamily="50" charset="-128"/>
            </a:endParaRPr>
          </a:p>
          <a:p>
            <a:r>
              <a:rPr lang="en-US" altLang="ja-JP" sz="1200" dirty="0">
                <a:latin typeface="Meiryo UI" pitchFamily="50" charset="-128"/>
                <a:ea typeface="Meiryo UI" pitchFamily="50" charset="-128"/>
              </a:rPr>
              <a:t>  </a:t>
            </a:r>
            <a:r>
              <a:rPr lang="ja-JP" altLang="ja-JP" sz="1200" dirty="0">
                <a:latin typeface="Meiryo UI" pitchFamily="50" charset="-128"/>
                <a:ea typeface="Meiryo UI" pitchFamily="50" charset="-128"/>
              </a:rPr>
              <a:t>・事務局は</a:t>
            </a:r>
            <a:r>
              <a:rPr lang="ja-JP" altLang="en-US" sz="1200" dirty="0">
                <a:latin typeface="Meiryo UI" pitchFamily="50" charset="-128"/>
                <a:ea typeface="Meiryo UI" pitchFamily="50" charset="-128"/>
              </a:rPr>
              <a:t>ポスティング、</a:t>
            </a:r>
            <a:r>
              <a:rPr lang="en-US" altLang="ja-JP" sz="1200" dirty="0">
                <a:latin typeface="Meiryo UI" pitchFamily="50" charset="-128"/>
                <a:ea typeface="Meiryo UI" pitchFamily="50" charset="-128"/>
              </a:rPr>
              <a:t>SNS</a:t>
            </a:r>
            <a:r>
              <a:rPr lang="ja-JP" altLang="en-US" sz="1200" dirty="0">
                <a:latin typeface="Meiryo UI" pitchFamily="50" charset="-128"/>
                <a:ea typeface="Meiryo UI" pitchFamily="50" charset="-128"/>
              </a:rPr>
              <a:t>、チラシの広告媒体で</a:t>
            </a:r>
            <a:r>
              <a:rPr lang="en-US" altLang="ja-JP" sz="1200" dirty="0">
                <a:latin typeface="Meiryo UI" pitchFamily="50" charset="-128"/>
                <a:ea typeface="Meiryo UI" pitchFamily="50" charset="-128"/>
              </a:rPr>
              <a:t>PR</a:t>
            </a:r>
            <a:r>
              <a:rPr lang="ja-JP" altLang="ja-JP" sz="1200" dirty="0">
                <a:latin typeface="Meiryo UI" pitchFamily="50" charset="-128"/>
                <a:ea typeface="Meiryo UI" pitchFamily="50" charset="-128"/>
              </a:rPr>
              <a:t>を行</a:t>
            </a:r>
            <a:r>
              <a:rPr lang="ja-JP" altLang="en-US" sz="1200" dirty="0">
                <a:latin typeface="Meiryo UI" pitchFamily="50" charset="-128"/>
                <a:ea typeface="Meiryo UI" pitchFamily="50" charset="-128"/>
              </a:rPr>
              <a:t>います。</a:t>
            </a:r>
            <a:endParaRPr lang="en-US" altLang="ja-JP" sz="1200" dirty="0">
              <a:latin typeface="Meiryo UI" pitchFamily="50" charset="-128"/>
              <a:ea typeface="Meiryo UI" pitchFamily="50" charset="-128"/>
            </a:endParaRPr>
          </a:p>
          <a:p>
            <a:r>
              <a:rPr lang="en-US" altLang="ja-JP" sz="1200" dirty="0">
                <a:latin typeface="Meiryo UI" pitchFamily="50" charset="-128"/>
                <a:ea typeface="Meiryo UI" pitchFamily="50" charset="-128"/>
              </a:rPr>
              <a:t>  </a:t>
            </a:r>
            <a:r>
              <a:rPr lang="ja-JP" altLang="ja-JP" sz="1200" dirty="0">
                <a:latin typeface="Meiryo UI" pitchFamily="50" charset="-128"/>
                <a:ea typeface="Meiryo UI" pitchFamily="50" charset="-128"/>
              </a:rPr>
              <a:t>・出展募集に応募した出展事業者は売上目標を設定し</a:t>
            </a:r>
            <a:r>
              <a:rPr lang="ja-JP" altLang="ja-JP" sz="1200" dirty="0" smtClean="0">
                <a:latin typeface="Meiryo UI" pitchFamily="50" charset="-128"/>
                <a:ea typeface="Meiryo UI" pitchFamily="50" charset="-128"/>
              </a:rPr>
              <a:t>、</a:t>
            </a:r>
            <a:r>
              <a:rPr lang="en-US" altLang="ja-JP" sz="1200" dirty="0">
                <a:latin typeface="Meiryo UI" pitchFamily="50" charset="-128"/>
                <a:ea typeface="Meiryo UI" pitchFamily="50" charset="-128"/>
              </a:rPr>
              <a:t>2</a:t>
            </a:r>
            <a:r>
              <a:rPr lang="ja-JP" altLang="ja-JP" sz="1200" dirty="0" smtClean="0">
                <a:latin typeface="Meiryo UI" pitchFamily="50" charset="-128"/>
                <a:ea typeface="Meiryo UI" pitchFamily="50" charset="-128"/>
              </a:rPr>
              <a:t>日間</a:t>
            </a:r>
            <a:r>
              <a:rPr lang="ja-JP" altLang="ja-JP" sz="1200" dirty="0">
                <a:latin typeface="Meiryo UI" pitchFamily="50" charset="-128"/>
                <a:ea typeface="Meiryo UI" pitchFamily="50" charset="-128"/>
              </a:rPr>
              <a:t>の目標設定が</a:t>
            </a:r>
            <a:r>
              <a:rPr lang="ja-JP" altLang="ja-JP" sz="1200">
                <a:latin typeface="Meiryo UI" pitchFamily="50" charset="-128"/>
                <a:ea typeface="Meiryo UI" pitchFamily="50" charset="-128"/>
              </a:rPr>
              <a:t>低</a:t>
            </a:r>
            <a:r>
              <a:rPr lang="ja-JP" altLang="ja-JP" sz="1200" smtClean="0">
                <a:latin typeface="Meiryo UI" pitchFamily="50" charset="-128"/>
                <a:ea typeface="Meiryo UI" pitchFamily="50" charset="-128"/>
              </a:rPr>
              <a:t>いや</a:t>
            </a:r>
            <a:r>
              <a:rPr lang="ja-JP" altLang="ja-JP" sz="1200" dirty="0">
                <a:latin typeface="Meiryo UI" pitchFamily="50" charset="-128"/>
                <a:ea typeface="Meiryo UI" pitchFamily="50" charset="-128"/>
              </a:rPr>
              <a:t>出展商品が事業者間で重複した</a:t>
            </a:r>
            <a:r>
              <a:rPr lang="ja-JP" altLang="en-US" sz="1200" dirty="0">
                <a:latin typeface="Meiryo UI" pitchFamily="50" charset="-128"/>
                <a:ea typeface="Meiryo UI" pitchFamily="50" charset="-128"/>
              </a:rPr>
              <a:t>際に</a:t>
            </a:r>
            <a:r>
              <a:rPr lang="ja-JP" altLang="ja-JP" sz="1200" dirty="0">
                <a:latin typeface="Meiryo UI" pitchFamily="50" charset="-128"/>
                <a:ea typeface="Meiryo UI" pitchFamily="50" charset="-128"/>
              </a:rPr>
              <a:t>は出展の調整をさせて頂く場合があります</a:t>
            </a:r>
            <a:r>
              <a:rPr lang="ja-JP" altLang="en-US" sz="1200" dirty="0">
                <a:latin typeface="Meiryo UI" pitchFamily="50" charset="-128"/>
                <a:ea typeface="Meiryo UI" pitchFamily="50" charset="-128"/>
              </a:rPr>
              <a:t>。</a:t>
            </a:r>
            <a:endParaRPr lang="ja-JP" altLang="ja-JP" sz="1200" dirty="0">
              <a:latin typeface="Meiryo UI" pitchFamily="50" charset="-128"/>
              <a:ea typeface="Meiryo UI" pitchFamily="50" charset="-128"/>
            </a:endParaRPr>
          </a:p>
        </p:txBody>
      </p:sp>
      <p:sp>
        <p:nvSpPr>
          <p:cNvPr id="8" name="テキスト ボックス 7"/>
          <p:cNvSpPr txBox="1"/>
          <p:nvPr/>
        </p:nvSpPr>
        <p:spPr>
          <a:xfrm>
            <a:off x="404664" y="6512728"/>
            <a:ext cx="6453336" cy="2893100"/>
          </a:xfrm>
          <a:prstGeom prst="rect">
            <a:avLst/>
          </a:prstGeom>
          <a:noFill/>
        </p:spPr>
        <p:txBody>
          <a:bodyPr wrap="square" rtlCol="0">
            <a:spAutoFit/>
          </a:bodyPr>
          <a:lstStyle/>
          <a:p>
            <a:pPr lvl="0" algn="ct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募集について</a:t>
            </a:r>
            <a:r>
              <a:rPr lang="en-US" altLang="ja-JP" sz="1400" b="1" dirty="0">
                <a:latin typeface="Meiryo UI" pitchFamily="50" charset="-128"/>
                <a:ea typeface="Meiryo UI" pitchFamily="50" charset="-128"/>
              </a:rPr>
              <a:t>】</a:t>
            </a:r>
          </a:p>
          <a:p>
            <a:endParaRPr lang="ja-JP" altLang="ja-JP" sz="1200" dirty="0">
              <a:latin typeface="ＭＳ 明朝" pitchFamily="17" charset="-128"/>
              <a:ea typeface="ＭＳ 明朝" pitchFamily="17" charset="-128"/>
            </a:endParaRPr>
          </a:p>
          <a:p>
            <a:r>
              <a:rPr lang="ja-JP" altLang="en-US" sz="1200" dirty="0">
                <a:latin typeface="Meiryo UI" pitchFamily="50" charset="-128"/>
                <a:ea typeface="Meiryo UI" pitchFamily="50" charset="-128"/>
              </a:rPr>
              <a:t>①場所　　</a:t>
            </a:r>
            <a:r>
              <a:rPr lang="ja-JP" altLang="en-US" sz="1200" dirty="0">
                <a:latin typeface="Meiryo UI" pitchFamily="50" charset="-128"/>
                <a:ea typeface="Meiryo UI" pitchFamily="50" charset="-128"/>
                <a:cs typeface="Meiryo UI" pitchFamily="50" charset="-128"/>
                <a:sym typeface="Wingdings" pitchFamily="2" charset="2"/>
              </a:rPr>
              <a:t>：</a:t>
            </a:r>
            <a:r>
              <a:rPr lang="ja-JP" altLang="en-US" sz="1200" dirty="0">
                <a:latin typeface="Meiryo UI" pitchFamily="50" charset="-128"/>
                <a:ea typeface="Meiryo UI" pitchFamily="50" charset="-128"/>
              </a:rPr>
              <a:t>展示ホール</a:t>
            </a:r>
            <a:r>
              <a:rPr lang="en-US" altLang="ja-JP" sz="1200" dirty="0">
                <a:latin typeface="Meiryo UI" pitchFamily="50" charset="-128"/>
                <a:ea typeface="Meiryo UI" pitchFamily="50" charset="-128"/>
              </a:rPr>
              <a:t>B</a:t>
            </a:r>
            <a:r>
              <a:rPr lang="ja-JP" altLang="en-US" sz="1200" dirty="0">
                <a:latin typeface="Meiryo UI" pitchFamily="50" charset="-128"/>
                <a:ea typeface="Meiryo UI" pitchFamily="50" charset="-128"/>
              </a:rPr>
              <a:t>　</a:t>
            </a:r>
            <a:r>
              <a:rPr lang="en-US" altLang="ja-JP" sz="1200" dirty="0">
                <a:latin typeface="Meiryo UI" pitchFamily="50" charset="-128"/>
                <a:ea typeface="Meiryo UI" pitchFamily="50" charset="-128"/>
              </a:rPr>
              <a:t>※</a:t>
            </a:r>
            <a:r>
              <a:rPr lang="ja-JP" altLang="en-US" sz="1200" dirty="0">
                <a:latin typeface="Meiryo UI" pitchFamily="50" charset="-128"/>
                <a:ea typeface="Meiryo UI" pitchFamily="50" charset="-128"/>
              </a:rPr>
              <a:t>休憩・飲食スペース含む</a:t>
            </a:r>
            <a:endParaRPr lang="ja-JP" altLang="ja-JP" sz="1200" dirty="0">
              <a:latin typeface="Meiryo UI" pitchFamily="50" charset="-128"/>
              <a:ea typeface="Meiryo UI" pitchFamily="50" charset="-128"/>
            </a:endParaRPr>
          </a:p>
          <a:p>
            <a:pPr lvl="0"/>
            <a:r>
              <a:rPr lang="ja-JP" altLang="en-US" sz="1200" dirty="0">
                <a:latin typeface="Meiryo UI" pitchFamily="50" charset="-128"/>
                <a:ea typeface="Meiryo UI" pitchFamily="50" charset="-128"/>
                <a:cs typeface="Meiryo UI" pitchFamily="50" charset="-128"/>
              </a:rPr>
              <a:t>②販売面積</a:t>
            </a:r>
            <a:r>
              <a:rPr lang="ja-JP" altLang="en-US" sz="1200" dirty="0">
                <a:latin typeface="Meiryo UI" pitchFamily="50" charset="-128"/>
                <a:ea typeface="Meiryo UI" pitchFamily="50" charset="-128"/>
                <a:cs typeface="Meiryo UI" pitchFamily="50" charset="-128"/>
                <a:sym typeface="Wingdings" pitchFamily="2" charset="2"/>
              </a:rPr>
              <a:t>：</a:t>
            </a:r>
            <a:r>
              <a:rPr lang="en-US" altLang="ja-JP" sz="1200" dirty="0">
                <a:latin typeface="Meiryo UI" pitchFamily="50" charset="-128"/>
                <a:ea typeface="Meiryo UI" pitchFamily="50" charset="-128"/>
                <a:cs typeface="Meiryo UI" pitchFamily="50" charset="-128"/>
                <a:sym typeface="Wingdings" pitchFamily="2" charset="2"/>
              </a:rPr>
              <a:t>(</a:t>
            </a:r>
            <a:r>
              <a:rPr lang="ja-JP" altLang="en-US" sz="1200" dirty="0">
                <a:latin typeface="Meiryo UI" pitchFamily="50" charset="-128"/>
                <a:ea typeface="Meiryo UI" pitchFamily="50" charset="-128"/>
                <a:cs typeface="Meiryo UI" pitchFamily="50" charset="-128"/>
                <a:sym typeface="Wingdings" pitchFamily="2" charset="2"/>
              </a:rPr>
              <a:t>間口</a:t>
            </a:r>
            <a:r>
              <a:rPr lang="en-US" altLang="ja-JP" sz="1200" dirty="0">
                <a:latin typeface="Meiryo UI" pitchFamily="50" charset="-128"/>
                <a:ea typeface="Meiryo UI" pitchFamily="50" charset="-128"/>
                <a:cs typeface="Meiryo UI" pitchFamily="50" charset="-128"/>
                <a:sym typeface="Wingdings" pitchFamily="2" charset="2"/>
              </a:rPr>
              <a:t>)</a:t>
            </a:r>
            <a:r>
              <a:rPr lang="en-US" altLang="ja-JP" sz="1200" dirty="0">
                <a:latin typeface="Meiryo UI" pitchFamily="50" charset="-128"/>
                <a:ea typeface="Meiryo UI" pitchFamily="50" charset="-128"/>
                <a:cs typeface="Meiryo UI" pitchFamily="50" charset="-128"/>
              </a:rPr>
              <a:t>3000m</a:t>
            </a:r>
            <a:r>
              <a:rPr lang="ja-JP" altLang="en-US" sz="1200" dirty="0">
                <a:latin typeface="Meiryo UI" pitchFamily="50" charset="-128"/>
                <a:ea typeface="Meiryo UI" pitchFamily="50" charset="-128"/>
                <a:cs typeface="Meiryo UI" pitchFamily="50" charset="-128"/>
              </a:rPr>
              <a:t>ｍ</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奥行</a:t>
            </a:r>
            <a:r>
              <a:rPr lang="en-US" altLang="ja-JP" sz="1200" dirty="0">
                <a:latin typeface="Meiryo UI" pitchFamily="50" charset="-128"/>
                <a:ea typeface="Meiryo UI" pitchFamily="50" charset="-128"/>
                <a:cs typeface="Meiryo UI" pitchFamily="50" charset="-128"/>
              </a:rPr>
              <a:t>)2500</a:t>
            </a:r>
            <a:r>
              <a:rPr lang="ja-JP" altLang="en-US" sz="1200" dirty="0">
                <a:latin typeface="Meiryo UI" pitchFamily="50" charset="-128"/>
                <a:ea typeface="Meiryo UI" pitchFamily="50" charset="-128"/>
                <a:cs typeface="Meiryo UI" pitchFamily="50" charset="-128"/>
              </a:rPr>
              <a:t>ｍ</a:t>
            </a:r>
            <a:r>
              <a:rPr lang="en-US" altLang="ja-JP" sz="1200" dirty="0">
                <a:latin typeface="Meiryo UI" pitchFamily="50" charset="-128"/>
                <a:ea typeface="Meiryo UI" pitchFamily="50" charset="-128"/>
                <a:cs typeface="Meiryo UI" pitchFamily="50" charset="-128"/>
              </a:rPr>
              <a:t>m</a:t>
            </a:r>
            <a:r>
              <a:rPr lang="ja-JP" altLang="en-US" sz="1200" dirty="0">
                <a:latin typeface="Meiryo UI" pitchFamily="50" charset="-128"/>
                <a:ea typeface="Meiryo UI" pitchFamily="50" charset="-128"/>
                <a:cs typeface="Meiryo UI" pitchFamily="50" charset="-128"/>
              </a:rPr>
              <a:t>　</a:t>
            </a:r>
            <a:endParaRPr lang="en-US" altLang="ja-JP" sz="1200" dirty="0">
              <a:latin typeface="Meiryo UI" pitchFamily="50" charset="-128"/>
              <a:ea typeface="Meiryo UI" pitchFamily="50" charset="-128"/>
              <a:cs typeface="Meiryo UI" pitchFamily="50" charset="-128"/>
            </a:endParaRPr>
          </a:p>
          <a:p>
            <a:pPr lvl="0"/>
            <a:r>
              <a:rPr lang="en-US" altLang="ja-JP" sz="12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申込み社数により変動する可能性あり。</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③</a:t>
            </a:r>
            <a:r>
              <a:rPr lang="ja-JP" altLang="ja-JP" sz="1200" dirty="0">
                <a:latin typeface="Meiryo UI" pitchFamily="50" charset="-128"/>
                <a:ea typeface="Meiryo UI" pitchFamily="50" charset="-128"/>
              </a:rPr>
              <a:t>募集締切</a:t>
            </a:r>
            <a:r>
              <a:rPr lang="ja-JP" altLang="en-US" sz="1200" dirty="0">
                <a:latin typeface="Meiryo UI" pitchFamily="50" charset="-128"/>
                <a:ea typeface="Meiryo UI" pitchFamily="50" charset="-128"/>
                <a:cs typeface="Meiryo UI" pitchFamily="50" charset="-128"/>
                <a:sym typeface="Wingdings" pitchFamily="2" charset="2"/>
              </a:rPr>
              <a:t>： </a:t>
            </a:r>
            <a:r>
              <a:rPr lang="en-US" altLang="ja-JP" sz="1200" dirty="0">
                <a:latin typeface="Meiryo UI" pitchFamily="50" charset="-128"/>
                <a:ea typeface="Meiryo UI" pitchFamily="50" charset="-128"/>
                <a:cs typeface="Meiryo UI" pitchFamily="50" charset="-128"/>
                <a:sym typeface="Wingdings" pitchFamily="2" charset="2"/>
              </a:rPr>
              <a:t>9</a:t>
            </a:r>
            <a:r>
              <a:rPr lang="ja-JP" altLang="ja-JP" sz="1200" u="sng" dirty="0">
                <a:latin typeface="Meiryo UI" pitchFamily="50" charset="-128"/>
                <a:ea typeface="Meiryo UI" pitchFamily="50" charset="-128"/>
              </a:rPr>
              <a:t>月</a:t>
            </a:r>
            <a:r>
              <a:rPr lang="ja-JP" altLang="en-US" sz="1200" u="sng" dirty="0">
                <a:latin typeface="Meiryo UI" pitchFamily="50" charset="-128"/>
                <a:ea typeface="Meiryo UI" pitchFamily="50" charset="-128"/>
              </a:rPr>
              <a:t>９</a:t>
            </a:r>
            <a:r>
              <a:rPr lang="ja-JP" altLang="ja-JP" sz="1200" u="sng" dirty="0">
                <a:latin typeface="Meiryo UI" pitchFamily="50" charset="-128"/>
                <a:ea typeface="Meiryo UI" pitchFamily="50" charset="-128"/>
              </a:rPr>
              <a:t>日（</a:t>
            </a:r>
            <a:r>
              <a:rPr lang="ja-JP" altLang="en-US" sz="1200" u="sng" dirty="0">
                <a:latin typeface="Meiryo UI" pitchFamily="50" charset="-128"/>
                <a:ea typeface="Meiryo UI" pitchFamily="50" charset="-128"/>
              </a:rPr>
              <a:t>水</a:t>
            </a:r>
            <a:r>
              <a:rPr lang="ja-JP" altLang="ja-JP" sz="1200" u="sng" dirty="0">
                <a:latin typeface="Meiryo UI" pitchFamily="50" charset="-128"/>
                <a:ea typeface="Meiryo UI" pitchFamily="50" charset="-128"/>
              </a:rPr>
              <a:t>）</a:t>
            </a:r>
            <a:r>
              <a:rPr lang="en-US" altLang="ja-JP" sz="1200" u="sng" dirty="0">
                <a:latin typeface="Meiryo UI" pitchFamily="50" charset="-128"/>
                <a:ea typeface="Meiryo UI" pitchFamily="50" charset="-128"/>
              </a:rPr>
              <a:t>15</a:t>
            </a:r>
            <a:r>
              <a:rPr lang="ja-JP" altLang="en-US" sz="1200" u="sng" dirty="0">
                <a:latin typeface="Meiryo UI" pitchFamily="50" charset="-128"/>
                <a:ea typeface="Meiryo UI" pitchFamily="50" charset="-128"/>
              </a:rPr>
              <a:t>時必着</a:t>
            </a:r>
            <a:r>
              <a:rPr lang="en-US" altLang="ja-JP" sz="1200" dirty="0">
                <a:latin typeface="Meiryo UI" pitchFamily="50" charset="-128"/>
                <a:ea typeface="Meiryo UI" pitchFamily="50" charset="-128"/>
                <a:cs typeface="Meiryo UI" pitchFamily="50" charset="-128"/>
              </a:rPr>
              <a:t> </a:t>
            </a:r>
          </a:p>
          <a:p>
            <a:pPr lvl="0"/>
            <a:r>
              <a:rPr lang="ja-JP" altLang="en-US" sz="1200" dirty="0">
                <a:latin typeface="Meiryo UI" pitchFamily="50" charset="-128"/>
                <a:ea typeface="Meiryo UI" pitchFamily="50" charset="-128"/>
                <a:cs typeface="Meiryo UI" pitchFamily="50" charset="-128"/>
              </a:rPr>
              <a:t>　　　　　　　　（地域や商品の重複により調整がございますので期日厳守でお願いします。）</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④基本設備：実演台、平台、冷ケース（いづれか</a:t>
            </a:r>
            <a:r>
              <a:rPr lang="en-US" altLang="ja-JP" sz="1200" dirty="0">
                <a:latin typeface="Meiryo UI" pitchFamily="50" charset="-128"/>
                <a:ea typeface="Meiryo UI" pitchFamily="50" charset="-128"/>
                <a:cs typeface="Meiryo UI" pitchFamily="50" charset="-128"/>
              </a:rPr>
              <a:t>1</a:t>
            </a:r>
            <a:r>
              <a:rPr lang="ja-JP" altLang="en-US" sz="1200" dirty="0">
                <a:latin typeface="Meiryo UI" pitchFamily="50" charset="-128"/>
                <a:ea typeface="Meiryo UI" pitchFamily="50" charset="-128"/>
                <a:cs typeface="Meiryo UI" pitchFamily="50" charset="-128"/>
              </a:rPr>
              <a:t>台）及び社名板１枚</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a:t>
            </a:r>
            <a:r>
              <a:rPr lang="en-US" altLang="ja-JP" sz="1200" dirty="0">
                <a:solidFill>
                  <a:srgbClr val="FF0000"/>
                </a:solidFill>
                <a:latin typeface="Meiryo UI" pitchFamily="50" charset="-128"/>
                <a:ea typeface="Meiryo UI" pitchFamily="50" charset="-128"/>
                <a:cs typeface="Meiryo UI" pitchFamily="50" charset="-128"/>
              </a:rPr>
              <a:t>※</a:t>
            </a:r>
            <a:r>
              <a:rPr lang="ja-JP" altLang="en-US" sz="1200" dirty="0">
                <a:solidFill>
                  <a:srgbClr val="FF0000"/>
                </a:solidFill>
                <a:latin typeface="Meiryo UI" pitchFamily="50" charset="-128"/>
                <a:ea typeface="Meiryo UI" pitchFamily="50" charset="-128"/>
                <a:cs typeface="Meiryo UI" pitchFamily="50" charset="-128"/>
              </a:rPr>
              <a:t>保健所指導によりフードコートに関しましては必ず実演台が必要となります。</a:t>
            </a:r>
            <a:endParaRPr lang="en-US" altLang="ja-JP" sz="1200" dirty="0">
              <a:solidFill>
                <a:srgbClr val="FF0000"/>
              </a:solidFill>
              <a:latin typeface="Meiryo UI" pitchFamily="50" charset="-128"/>
              <a:ea typeface="Meiryo UI" pitchFamily="50" charset="-128"/>
              <a:cs typeface="Meiryo UI" pitchFamily="50" charset="-128"/>
            </a:endParaRPr>
          </a:p>
          <a:p>
            <a:pPr lvl="0"/>
            <a:r>
              <a:rPr lang="ja-JP" altLang="en-US" sz="1200" dirty="0">
                <a:solidFill>
                  <a:srgbClr val="FF0000"/>
                </a:solidFill>
                <a:latin typeface="Meiryo UI" pitchFamily="50" charset="-128"/>
                <a:ea typeface="Meiryo UI" pitchFamily="50" charset="-128"/>
                <a:cs typeface="Meiryo UI" pitchFamily="50" charset="-128"/>
              </a:rPr>
              <a:t>　　　　　　　　　 基本設備にてご用意、もしくはレンタル備品（有料）にてお申込み下さい。</a:t>
            </a:r>
            <a:endParaRPr lang="en-US" altLang="ja-JP" sz="1200" dirty="0">
              <a:solidFill>
                <a:srgbClr val="FF0000"/>
              </a:solidFill>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食品販売に関する届出については事務局が一括して行います。</a:t>
            </a:r>
            <a:endParaRPr lang="en-US" altLang="ja-JP" sz="1200" dirty="0">
              <a:latin typeface="Meiryo UI" pitchFamily="50" charset="-128"/>
              <a:ea typeface="Meiryo UI" pitchFamily="50" charset="-128"/>
              <a:cs typeface="Meiryo UI" pitchFamily="50" charset="-128"/>
            </a:endParaRPr>
          </a:p>
          <a:p>
            <a:pPr lvl="0"/>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試飲・試食は不可となります</a:t>
            </a:r>
            <a:endParaRPr lang="en-US" altLang="ja-JP" sz="1200" dirty="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出展社決定後、フードコート用の詳細案内を発送させて頂きます。</a:t>
            </a:r>
            <a:endParaRPr lang="en-US" altLang="ja-JP" sz="1200" dirty="0">
              <a:latin typeface="Meiryo UI" pitchFamily="50" charset="-128"/>
              <a:ea typeface="Meiryo UI" pitchFamily="50" charset="-128"/>
              <a:cs typeface="Meiryo UI" pitchFamily="50" charset="-128"/>
            </a:endParaRPr>
          </a:p>
          <a:p>
            <a:r>
              <a:rPr lang="ja-JP" altLang="en-US" sz="1200" dirty="0">
                <a:latin typeface="ＭＳ 明朝" pitchFamily="17" charset="-128"/>
                <a:ea typeface="ＭＳ 明朝" pitchFamily="17" charset="-128"/>
                <a:cs typeface="Meiryo UI" pitchFamily="50" charset="-128"/>
              </a:rPr>
              <a:t>　　　　　　　</a:t>
            </a:r>
            <a:endParaRPr lang="en-US" altLang="ja-JP" sz="1200" dirty="0">
              <a:latin typeface="ＭＳ 明朝" pitchFamily="17" charset="-128"/>
              <a:ea typeface="ＭＳ 明朝" pitchFamily="17" charset="-128"/>
              <a:cs typeface="Meiryo UI" pitchFamily="50" charset="-128"/>
            </a:endParaRPr>
          </a:p>
        </p:txBody>
      </p:sp>
      <p:pic>
        <p:nvPicPr>
          <p:cNvPr id="9" name="図 8">
            <a:extLst>
              <a:ext uri="{FF2B5EF4-FFF2-40B4-BE49-F238E27FC236}">
                <a16:creationId xmlns:a16="http://schemas.microsoft.com/office/drawing/2014/main" xmlns="" id="{BE3BF329-A822-43C7-ADC2-6D3E7CEC65A6}"/>
              </a:ext>
            </a:extLst>
          </p:cNvPr>
          <p:cNvPicPr>
            <a:picLocks noChangeAspect="1"/>
          </p:cNvPicPr>
          <p:nvPr/>
        </p:nvPicPr>
        <p:blipFill rotWithShape="1">
          <a:blip r:embed="rId3"/>
          <a:srcRect t="1" r="55065" b="-5759"/>
          <a:stretch/>
        </p:blipFill>
        <p:spPr>
          <a:xfrm>
            <a:off x="211769" y="138567"/>
            <a:ext cx="1128999" cy="83099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6"/>
          <p:cNvSpPr>
            <a:spLocks noChangeArrowheads="1"/>
          </p:cNvSpPr>
          <p:nvPr/>
        </p:nvSpPr>
        <p:spPr bwMode="auto">
          <a:xfrm>
            <a:off x="0" y="735831"/>
            <a:ext cx="6858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33350" algn="ctr" defTabSz="914400" rtl="0" eaLnBrk="1" fontAlgn="base" latinLnBrk="0" hangingPunct="1">
              <a:lnSpc>
                <a:spcPct val="100000"/>
              </a:lnSpc>
              <a:spcBef>
                <a:spcPct val="0"/>
              </a:spcBef>
              <a:spcAft>
                <a:spcPct val="0"/>
              </a:spcAft>
              <a:buClrTx/>
              <a:buSzTx/>
              <a:tabLst/>
            </a:pPr>
            <a:r>
              <a:rPr kumimoji="1" lang="en-US" altLang="ja-JP" sz="1400" b="1" i="0" u="none" strike="noStrike" cap="none" normalizeH="0" baseline="0" dirty="0">
                <a:ln>
                  <a:noFill/>
                </a:ln>
                <a:solidFill>
                  <a:schemeClr val="tx1"/>
                </a:solidFill>
                <a:effectLst/>
                <a:latin typeface="Meiryo UI" pitchFamily="50" charset="-128"/>
                <a:ea typeface="Meiryo UI" pitchFamily="50" charset="-128"/>
                <a:cs typeface="Arial" pitchFamily="34" charset="0"/>
              </a:rPr>
              <a:t>【</a:t>
            </a:r>
            <a:r>
              <a:rPr lang="ja-JP" altLang="en-US" sz="1400" b="1" dirty="0">
                <a:latin typeface="Meiryo UI" pitchFamily="50" charset="-128"/>
                <a:ea typeface="Meiryo UI" pitchFamily="50" charset="-128"/>
                <a:cs typeface="Arial" pitchFamily="34" charset="0"/>
              </a:rPr>
              <a:t>２０１９年出展社実績</a:t>
            </a:r>
            <a:r>
              <a:rPr lang="en-US" altLang="ja-JP" sz="1400" b="1" dirty="0">
                <a:latin typeface="Meiryo UI" pitchFamily="50" charset="-128"/>
                <a:ea typeface="Meiryo UI" pitchFamily="50" charset="-128"/>
                <a:cs typeface="Arial" pitchFamily="34" charset="0"/>
              </a:rPr>
              <a:t>】</a:t>
            </a:r>
          </a:p>
        </p:txBody>
      </p:sp>
      <p:graphicFrame>
        <p:nvGraphicFramePr>
          <p:cNvPr id="4" name="表 3">
            <a:extLst>
              <a:ext uri="{FF2B5EF4-FFF2-40B4-BE49-F238E27FC236}">
                <a16:creationId xmlns:a16="http://schemas.microsoft.com/office/drawing/2014/main" xmlns="" id="{6BF2FDF1-F488-44DB-92D3-A21E4CF3E87A}"/>
              </a:ext>
            </a:extLst>
          </p:cNvPr>
          <p:cNvGraphicFramePr>
            <a:graphicFrameLocks noGrp="1"/>
          </p:cNvGraphicFramePr>
          <p:nvPr>
            <p:extLst>
              <p:ext uri="{D42A27DB-BD31-4B8C-83A1-F6EECF244321}">
                <p14:modId xmlns:p14="http://schemas.microsoft.com/office/powerpoint/2010/main" val="2556838500"/>
              </p:ext>
            </p:extLst>
          </p:nvPr>
        </p:nvGraphicFramePr>
        <p:xfrm>
          <a:off x="111514" y="1257827"/>
          <a:ext cx="6746485" cy="7516172"/>
        </p:xfrm>
        <a:graphic>
          <a:graphicData uri="http://schemas.openxmlformats.org/drawingml/2006/table">
            <a:tbl>
              <a:tblPr>
                <a:tableStyleId>{5C22544A-7EE6-4342-B048-85BDC9FD1C3A}</a:tableStyleId>
              </a:tblPr>
              <a:tblGrid>
                <a:gridCol w="735398">
                  <a:extLst>
                    <a:ext uri="{9D8B030D-6E8A-4147-A177-3AD203B41FA5}">
                      <a16:colId xmlns:a16="http://schemas.microsoft.com/office/drawing/2014/main" xmlns="" val="3850528078"/>
                    </a:ext>
                  </a:extLst>
                </a:gridCol>
                <a:gridCol w="879281">
                  <a:extLst>
                    <a:ext uri="{9D8B030D-6E8A-4147-A177-3AD203B41FA5}">
                      <a16:colId xmlns:a16="http://schemas.microsoft.com/office/drawing/2014/main" xmlns="" val="3555647885"/>
                    </a:ext>
                  </a:extLst>
                </a:gridCol>
                <a:gridCol w="2557910">
                  <a:extLst>
                    <a:ext uri="{9D8B030D-6E8A-4147-A177-3AD203B41FA5}">
                      <a16:colId xmlns:a16="http://schemas.microsoft.com/office/drawing/2014/main" xmlns="" val="737408438"/>
                    </a:ext>
                  </a:extLst>
                </a:gridCol>
                <a:gridCol w="2573896">
                  <a:extLst>
                    <a:ext uri="{9D8B030D-6E8A-4147-A177-3AD203B41FA5}">
                      <a16:colId xmlns:a16="http://schemas.microsoft.com/office/drawing/2014/main" xmlns="" val="2886334952"/>
                    </a:ext>
                  </a:extLst>
                </a:gridCol>
              </a:tblGrid>
              <a:tr h="142538">
                <a:tc>
                  <a:txBody>
                    <a:bodyPr/>
                    <a:lstStyle/>
                    <a:p>
                      <a:pPr algn="ctr" fontAlgn="ctr"/>
                      <a:r>
                        <a:rPr lang="ja-JP" altLang="en-US" sz="1000" u="none" strike="noStrike">
                          <a:effectLst/>
                        </a:rPr>
                        <a:t>県名</a:t>
                      </a:r>
                      <a:endParaRPr lang="ja-JP" altLang="en-US"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ja-JP" altLang="en-US" sz="1000" u="none" strike="noStrike">
                          <a:effectLst/>
                        </a:rPr>
                        <a:t>ブース</a:t>
                      </a:r>
                      <a:r>
                        <a:rPr lang="en-US" sz="1000" u="none" strike="noStrike">
                          <a:effectLst/>
                        </a:rPr>
                        <a:t>No</a:t>
                      </a:r>
                      <a:endParaRPr lang="en-US"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ja-JP" altLang="en-US" sz="1000" u="none" strike="noStrike">
                          <a:effectLst/>
                        </a:rPr>
                        <a:t>出展者名</a:t>
                      </a:r>
                      <a:endParaRPr lang="ja-JP" altLang="en-US"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ja-JP" altLang="en-US" sz="1000" u="none" strike="noStrike">
                          <a:effectLst/>
                        </a:rPr>
                        <a:t>商品名</a:t>
                      </a:r>
                      <a:endParaRPr lang="ja-JP" altLang="en-US" sz="1000" b="1" i="0" u="none" strike="noStrike">
                        <a:solidFill>
                          <a:srgbClr val="000000"/>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656823593"/>
                  </a:ext>
                </a:extLst>
              </a:tr>
              <a:tr h="137941">
                <a:tc>
                  <a:txBody>
                    <a:bodyPr/>
                    <a:lstStyle/>
                    <a:p>
                      <a:pPr algn="ctr" fontAlgn="ctr"/>
                      <a:r>
                        <a:rPr lang="en-US" altLang="ja-JP" sz="1000" u="none" strike="noStrike">
                          <a:effectLst/>
                        </a:rPr>
                        <a:t>01</a:t>
                      </a:r>
                      <a:r>
                        <a:rPr lang="ja-JP" altLang="en-US" sz="1000" u="none" strike="noStrike">
                          <a:effectLst/>
                        </a:rPr>
                        <a:t>北海道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FC-36</a:t>
                      </a:r>
                      <a:r>
                        <a:rPr lang="ja-JP" altLang="en-US" sz="1000" u="none" strike="noStrike">
                          <a:effectLst/>
                        </a:rPr>
                        <a:t>北海道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北海道ソフトクリーム</a:t>
                      </a:r>
                      <a:r>
                        <a:rPr lang="en-US" altLang="ja-JP" sz="1000" u="none" strike="noStrike">
                          <a:effectLst/>
                        </a:rPr>
                        <a:t>GP(</a:t>
                      </a:r>
                      <a:r>
                        <a:rPr lang="ja-JP" altLang="en-US" sz="1000" u="none" strike="noStrike">
                          <a:effectLst/>
                        </a:rPr>
                        <a:t>ふるさとサービス</a:t>
                      </a:r>
                      <a:r>
                        <a:rPr lang="en-US" altLang="ja-JP" sz="1000" u="none" strike="noStrike">
                          <a:effectLst/>
                        </a:rPr>
                        <a:t>)</a:t>
                      </a:r>
                      <a:endParaRPr lang="en-US" altLang="ja-JP"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北海道ソフトクリームグランプリ</a:t>
                      </a:r>
                      <a:r>
                        <a:rPr lang="en-US" altLang="ja-JP" sz="1000" u="none" strike="noStrike">
                          <a:effectLst/>
                        </a:rPr>
                        <a:t>2019 </a:t>
                      </a:r>
                      <a:r>
                        <a:rPr lang="ja-JP" altLang="en-US" sz="1000" u="none" strike="noStrike">
                          <a:effectLst/>
                        </a:rPr>
                        <a:t>金</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4088598317"/>
                  </a:ext>
                </a:extLst>
              </a:tr>
              <a:tr h="137941">
                <a:tc>
                  <a:txBody>
                    <a:bodyPr/>
                    <a:lstStyle/>
                    <a:p>
                      <a:pPr algn="ctr" fontAlgn="ctr"/>
                      <a:r>
                        <a:rPr lang="en-US" altLang="ja-JP" sz="1000" u="none" strike="noStrike">
                          <a:effectLst/>
                        </a:rPr>
                        <a:t>01</a:t>
                      </a:r>
                      <a:r>
                        <a:rPr lang="ja-JP" altLang="en-US" sz="1000" u="none" strike="noStrike">
                          <a:effectLst/>
                        </a:rPr>
                        <a:t>北海道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FC-44</a:t>
                      </a:r>
                      <a:r>
                        <a:rPr lang="ja-JP" altLang="en-US" sz="1000" u="none" strike="noStrike">
                          <a:effectLst/>
                        </a:rPr>
                        <a:t>北海道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　北ぎゅう舎</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焼き立てピザ</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436438871"/>
                  </a:ext>
                </a:extLst>
              </a:tr>
              <a:tr h="137941">
                <a:tc>
                  <a:txBody>
                    <a:bodyPr/>
                    <a:lstStyle/>
                    <a:p>
                      <a:pPr algn="ctr" fontAlgn="ctr"/>
                      <a:r>
                        <a:rPr lang="en-US" altLang="ja-JP" sz="1000" u="none" strike="noStrike">
                          <a:effectLst/>
                        </a:rPr>
                        <a:t>01</a:t>
                      </a:r>
                      <a:r>
                        <a:rPr lang="ja-JP" altLang="en-US" sz="1000" u="none" strike="noStrike">
                          <a:effectLst/>
                        </a:rPr>
                        <a:t>北海道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FC-46</a:t>
                      </a:r>
                      <a:r>
                        <a:rPr lang="ja-JP" altLang="en-US" sz="1000" u="none" strike="noStrike">
                          <a:effectLst/>
                        </a:rPr>
                        <a:t>北海道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CN" altLang="en-US" sz="1000" u="none" strike="noStrike">
                          <a:effectLst/>
                        </a:rPr>
                        <a:t>株式会社　根室杉山水産</a:t>
                      </a:r>
                      <a:endParaRPr lang="zh-CN"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かに丼</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535091893"/>
                  </a:ext>
                </a:extLst>
              </a:tr>
              <a:tr h="137941">
                <a:tc>
                  <a:txBody>
                    <a:bodyPr/>
                    <a:lstStyle/>
                    <a:p>
                      <a:pPr algn="ctr" fontAlgn="ctr"/>
                      <a:r>
                        <a:rPr lang="en-US" altLang="ja-JP" sz="1000" u="none" strike="noStrike">
                          <a:effectLst/>
                        </a:rPr>
                        <a:t>02</a:t>
                      </a:r>
                      <a:r>
                        <a:rPr lang="ja-JP" altLang="en-US" sz="1000" u="none" strike="noStrike">
                          <a:effectLst/>
                        </a:rPr>
                        <a:t>青森県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FC-25</a:t>
                      </a:r>
                      <a:r>
                        <a:rPr lang="ja-JP" altLang="en-US" sz="1000" u="none" strike="noStrike">
                          <a:effectLst/>
                        </a:rPr>
                        <a:t>青森県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株式会社　魚忠</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dirty="0">
                          <a:effectLst/>
                        </a:rPr>
                        <a:t>マグロ三色握り（</a:t>
                      </a:r>
                      <a:r>
                        <a:rPr lang="en-US" altLang="ja-JP" sz="1000" u="none" strike="noStrike" dirty="0">
                          <a:effectLst/>
                        </a:rPr>
                        <a:t>4</a:t>
                      </a:r>
                      <a:r>
                        <a:rPr lang="ja-JP" altLang="en-US" sz="1000" u="none" strike="noStrike" dirty="0">
                          <a:effectLst/>
                        </a:rPr>
                        <a:t>貫）</a:t>
                      </a:r>
                      <a:endParaRPr lang="ja-JP" altLang="en-US" sz="1000" b="0" i="0" u="none" strike="noStrike" dirty="0">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607934662"/>
                  </a:ext>
                </a:extLst>
              </a:tr>
              <a:tr h="137941">
                <a:tc>
                  <a:txBody>
                    <a:bodyPr/>
                    <a:lstStyle/>
                    <a:p>
                      <a:pPr algn="ctr" fontAlgn="ctr"/>
                      <a:r>
                        <a:rPr lang="en-US" altLang="ja-JP" sz="1000" u="none" strike="noStrike">
                          <a:effectLst/>
                        </a:rPr>
                        <a:t>02</a:t>
                      </a:r>
                      <a:r>
                        <a:rPr lang="ja-JP" altLang="en-US" sz="1000" u="none" strike="noStrike">
                          <a:effectLst/>
                        </a:rPr>
                        <a:t>青森県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FC-28</a:t>
                      </a:r>
                      <a:r>
                        <a:rPr lang="ja-JP" altLang="en-US" sz="1000" u="none" strike="noStrike">
                          <a:effectLst/>
                        </a:rPr>
                        <a:t>青森県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御食事処　やまだい</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元祖　とろ牛カレー（ミニ）</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809228327"/>
                  </a:ext>
                </a:extLst>
              </a:tr>
              <a:tr h="137941">
                <a:tc>
                  <a:txBody>
                    <a:bodyPr/>
                    <a:lstStyle/>
                    <a:p>
                      <a:pPr algn="ctr" fontAlgn="ctr"/>
                      <a:r>
                        <a:rPr lang="en-US" altLang="ja-JP" sz="1000" u="none" strike="noStrike">
                          <a:effectLst/>
                        </a:rPr>
                        <a:t>03</a:t>
                      </a:r>
                      <a:r>
                        <a:rPr lang="ja-JP" altLang="en-US" sz="1000" u="none" strike="noStrike">
                          <a:effectLst/>
                        </a:rPr>
                        <a:t>岩手県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FC-42</a:t>
                      </a:r>
                      <a:r>
                        <a:rPr lang="ja-JP" altLang="en-US" sz="1000" u="none" strike="noStrike">
                          <a:effectLst/>
                        </a:rPr>
                        <a:t>岩手県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六串商店</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礒ラーメン</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465438107"/>
                  </a:ext>
                </a:extLst>
              </a:tr>
              <a:tr h="137941">
                <a:tc>
                  <a:txBody>
                    <a:bodyPr/>
                    <a:lstStyle/>
                    <a:p>
                      <a:pPr algn="ctr" fontAlgn="ctr"/>
                      <a:r>
                        <a:rPr lang="en-US" altLang="ja-JP" sz="1000" u="none" strike="noStrike">
                          <a:effectLst/>
                        </a:rPr>
                        <a:t>03</a:t>
                      </a:r>
                      <a:r>
                        <a:rPr lang="ja-JP" altLang="en-US" sz="1000" u="none" strike="noStrike">
                          <a:effectLst/>
                        </a:rPr>
                        <a:t>岩手県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FC-43</a:t>
                      </a:r>
                      <a:r>
                        <a:rPr lang="ja-JP" altLang="en-US" sz="1000" u="none" strike="noStrike">
                          <a:effectLst/>
                        </a:rPr>
                        <a:t>岩手県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世嬉の一酒造株式会社</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いわて蔵ビール　</a:t>
                      </a:r>
                      <a:r>
                        <a:rPr lang="en-US" altLang="ja-JP" sz="1000" u="none" strike="noStrike">
                          <a:effectLst/>
                        </a:rPr>
                        <a:t>5</a:t>
                      </a:r>
                      <a:r>
                        <a:rPr lang="ja-JP" altLang="en-US" sz="1000" u="none" strike="noStrike">
                          <a:effectLst/>
                        </a:rPr>
                        <a:t>種飲み比べ</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27615545"/>
                  </a:ext>
                </a:extLst>
              </a:tr>
              <a:tr h="137941">
                <a:tc>
                  <a:txBody>
                    <a:bodyPr/>
                    <a:lstStyle/>
                    <a:p>
                      <a:pPr algn="ctr" fontAlgn="ctr"/>
                      <a:r>
                        <a:rPr lang="en-US" altLang="ja-JP" sz="1000" u="none" strike="noStrike">
                          <a:effectLst/>
                        </a:rPr>
                        <a:t>04</a:t>
                      </a:r>
                      <a:r>
                        <a:rPr lang="ja-JP" altLang="en-US" sz="1000" u="none" strike="noStrike">
                          <a:effectLst/>
                        </a:rPr>
                        <a:t>宮城県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FC-10</a:t>
                      </a:r>
                      <a:r>
                        <a:rPr lang="ja-JP" altLang="en-US" sz="1000" u="none" strike="noStrike">
                          <a:effectLst/>
                        </a:rPr>
                        <a:t>宮城県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モリプレゼンス株式会社</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はらこめし弁当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052869512"/>
                  </a:ext>
                </a:extLst>
              </a:tr>
              <a:tr h="137941">
                <a:tc>
                  <a:txBody>
                    <a:bodyPr/>
                    <a:lstStyle/>
                    <a:p>
                      <a:pPr algn="ctr" fontAlgn="ctr"/>
                      <a:r>
                        <a:rPr lang="en-US" altLang="ja-JP" sz="1000" u="none" strike="noStrike">
                          <a:effectLst/>
                        </a:rPr>
                        <a:t>05</a:t>
                      </a:r>
                      <a:r>
                        <a:rPr lang="ja-JP" altLang="en-US" sz="1000" u="none" strike="noStrike">
                          <a:effectLst/>
                        </a:rPr>
                        <a:t>秋田県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FC-41</a:t>
                      </a:r>
                      <a:r>
                        <a:rPr lang="ja-JP" altLang="en-US" sz="1000" u="none" strike="noStrike">
                          <a:effectLst/>
                        </a:rPr>
                        <a:t>秋田県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株式会社</a:t>
                      </a:r>
                      <a:r>
                        <a:rPr lang="en-US" sz="1000" u="none" strike="noStrike">
                          <a:effectLst/>
                        </a:rPr>
                        <a:t>IMI</a:t>
                      </a:r>
                      <a:endParaRPr 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いぶりがっこソーセージ</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419260556"/>
                  </a:ext>
                </a:extLst>
              </a:tr>
              <a:tr h="137941">
                <a:tc>
                  <a:txBody>
                    <a:bodyPr/>
                    <a:lstStyle/>
                    <a:p>
                      <a:pPr algn="ctr" fontAlgn="ctr"/>
                      <a:r>
                        <a:rPr lang="en-US" altLang="ja-JP" sz="1000" u="none" strike="noStrike">
                          <a:effectLst/>
                        </a:rPr>
                        <a:t>06</a:t>
                      </a:r>
                      <a:r>
                        <a:rPr lang="ja-JP" altLang="en-US" sz="1000" u="none" strike="noStrike">
                          <a:effectLst/>
                        </a:rPr>
                        <a:t>山形県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FC-31</a:t>
                      </a:r>
                      <a:r>
                        <a:rPr lang="ja-JP" altLang="en-US" sz="1000" u="none" strike="noStrike">
                          <a:effectLst/>
                        </a:rPr>
                        <a:t>山形県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有限会社アサイ</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牛めし弁当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021587450"/>
                  </a:ext>
                </a:extLst>
              </a:tr>
              <a:tr h="137941">
                <a:tc>
                  <a:txBody>
                    <a:bodyPr/>
                    <a:lstStyle/>
                    <a:p>
                      <a:pPr algn="ctr" fontAlgn="ctr"/>
                      <a:r>
                        <a:rPr lang="en-US" altLang="ja-JP" sz="1000" u="none" strike="noStrike">
                          <a:effectLst/>
                        </a:rPr>
                        <a:t>07</a:t>
                      </a:r>
                      <a:r>
                        <a:rPr lang="ja-JP" altLang="en-US" sz="1000" u="none" strike="noStrike">
                          <a:effectLst/>
                        </a:rPr>
                        <a:t>福島県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FC-18</a:t>
                      </a:r>
                      <a:r>
                        <a:rPr lang="ja-JP" altLang="en-US" sz="1000" u="none" strike="noStrike">
                          <a:effectLst/>
                        </a:rPr>
                        <a:t>福島県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株式会社　鳥藤本店</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浜鶏ラーメン</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490613454"/>
                  </a:ext>
                </a:extLst>
              </a:tr>
              <a:tr h="137941">
                <a:tc>
                  <a:txBody>
                    <a:bodyPr/>
                    <a:lstStyle/>
                    <a:p>
                      <a:pPr algn="ctr" fontAlgn="ctr"/>
                      <a:r>
                        <a:rPr lang="en-US" altLang="ja-JP" sz="1000" u="none" strike="noStrike">
                          <a:effectLst/>
                        </a:rPr>
                        <a:t>08</a:t>
                      </a:r>
                      <a:r>
                        <a:rPr lang="ja-JP" altLang="en-US" sz="1000" u="none" strike="noStrike">
                          <a:effectLst/>
                        </a:rPr>
                        <a:t>茨城県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FC-23</a:t>
                      </a:r>
                      <a:r>
                        <a:rPr lang="ja-JP" altLang="en-US" sz="1000" u="none" strike="noStrike">
                          <a:effectLst/>
                        </a:rPr>
                        <a:t>茨城</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有限会社　きらら館</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森パンドッグ</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95033707"/>
                  </a:ext>
                </a:extLst>
              </a:tr>
              <a:tr h="137941">
                <a:tc>
                  <a:txBody>
                    <a:bodyPr/>
                    <a:lstStyle/>
                    <a:p>
                      <a:pPr algn="ctr" fontAlgn="ctr"/>
                      <a:r>
                        <a:rPr lang="en-US" altLang="ja-JP" sz="1000" u="none" strike="noStrike">
                          <a:effectLst/>
                        </a:rPr>
                        <a:t>10</a:t>
                      </a:r>
                      <a:r>
                        <a:rPr lang="ja-JP" altLang="en-US" sz="1000" u="none" strike="noStrike">
                          <a:effectLst/>
                        </a:rPr>
                        <a:t>群馬県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FC-20</a:t>
                      </a:r>
                      <a:r>
                        <a:rPr lang="ja-JP" altLang="en-US" sz="1000" u="none" strike="noStrike">
                          <a:effectLst/>
                        </a:rPr>
                        <a:t>群馬</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CN" altLang="en-US" sz="1000" u="none" strike="noStrike">
                          <a:effectLst/>
                        </a:rPr>
                        <a:t>有限会社浅間高原麦酒</a:t>
                      </a:r>
                      <a:endParaRPr lang="zh-CN"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つまブルリアルレール</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735640266"/>
                  </a:ext>
                </a:extLst>
              </a:tr>
              <a:tr h="137941">
                <a:tc>
                  <a:txBody>
                    <a:bodyPr/>
                    <a:lstStyle/>
                    <a:p>
                      <a:pPr algn="ctr" fontAlgn="ctr"/>
                      <a:r>
                        <a:rPr lang="en-US" altLang="ja-JP" sz="1000" u="none" strike="noStrike">
                          <a:effectLst/>
                        </a:rPr>
                        <a:t>10</a:t>
                      </a:r>
                      <a:r>
                        <a:rPr lang="ja-JP" altLang="en-US" sz="1000" u="none" strike="noStrike">
                          <a:effectLst/>
                        </a:rPr>
                        <a:t>群馬県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FC-27</a:t>
                      </a:r>
                      <a:r>
                        <a:rPr lang="ja-JP" altLang="en-US" sz="1000" u="none" strike="noStrike">
                          <a:effectLst/>
                        </a:rPr>
                        <a:t>群馬</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株式会社ミート工房かわば</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ライブの山賊焼きⓇ</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610942541"/>
                  </a:ext>
                </a:extLst>
              </a:tr>
              <a:tr h="137941">
                <a:tc>
                  <a:txBody>
                    <a:bodyPr/>
                    <a:lstStyle/>
                    <a:p>
                      <a:pPr algn="ctr" fontAlgn="ctr"/>
                      <a:r>
                        <a:rPr lang="en-US" altLang="ja-JP" sz="1000" u="none" strike="noStrike">
                          <a:effectLst/>
                        </a:rPr>
                        <a:t>13</a:t>
                      </a:r>
                      <a:r>
                        <a:rPr lang="ja-JP" altLang="en-US" sz="1000" u="none" strike="noStrike">
                          <a:effectLst/>
                        </a:rPr>
                        <a:t>東京都</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FC-07</a:t>
                      </a:r>
                      <a:r>
                        <a:rPr lang="ja-JP" altLang="en-US" sz="1000" u="none" strike="noStrike">
                          <a:effectLst/>
                        </a:rPr>
                        <a:t>東京</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株式会社　福生ハム</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牛すじ煮込み</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4234060585"/>
                  </a:ext>
                </a:extLst>
              </a:tr>
              <a:tr h="137941">
                <a:tc>
                  <a:txBody>
                    <a:bodyPr/>
                    <a:lstStyle/>
                    <a:p>
                      <a:pPr algn="ctr" fontAlgn="ctr"/>
                      <a:r>
                        <a:rPr lang="en-US" altLang="ja-JP" sz="1000" u="none" strike="noStrike">
                          <a:effectLst/>
                        </a:rPr>
                        <a:t>13</a:t>
                      </a:r>
                      <a:r>
                        <a:rPr lang="ja-JP" altLang="en-US" sz="1000" u="none" strike="noStrike">
                          <a:effectLst/>
                        </a:rPr>
                        <a:t>東京都</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FC-29</a:t>
                      </a:r>
                      <a:r>
                        <a:rPr lang="ja-JP" altLang="en-US" sz="1000" u="none" strike="noStrike">
                          <a:effectLst/>
                        </a:rPr>
                        <a:t>東京</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トウショ酒販株式会社</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en-US" sz="1000" u="none" strike="noStrike">
                          <a:effectLst/>
                        </a:rPr>
                        <a:t>Angie</a:t>
                      </a:r>
                      <a:endParaRPr 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997269058"/>
                  </a:ext>
                </a:extLst>
              </a:tr>
              <a:tr h="137941">
                <a:tc>
                  <a:txBody>
                    <a:bodyPr/>
                    <a:lstStyle/>
                    <a:p>
                      <a:pPr algn="ctr" fontAlgn="ctr"/>
                      <a:r>
                        <a:rPr lang="en-US" altLang="ja-JP" sz="1000" u="none" strike="noStrike">
                          <a:effectLst/>
                        </a:rPr>
                        <a:t>14</a:t>
                      </a:r>
                      <a:r>
                        <a:rPr lang="ja-JP" altLang="en-US" sz="1000" u="none" strike="noStrike">
                          <a:effectLst/>
                        </a:rPr>
                        <a:t>神奈川県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FC-03</a:t>
                      </a:r>
                      <a:r>
                        <a:rPr lang="ja-JP" altLang="en-US" sz="1000" u="none" strike="noStrike">
                          <a:effectLst/>
                        </a:rPr>
                        <a:t>神奈川</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サンクトガーレン有限会社</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ゴールデンエール</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765784430"/>
                  </a:ext>
                </a:extLst>
              </a:tr>
              <a:tr h="137941">
                <a:tc>
                  <a:txBody>
                    <a:bodyPr/>
                    <a:lstStyle/>
                    <a:p>
                      <a:pPr algn="ctr" fontAlgn="ctr"/>
                      <a:r>
                        <a:rPr lang="en-US" altLang="ja-JP" sz="1000" u="none" strike="noStrike">
                          <a:effectLst/>
                        </a:rPr>
                        <a:t>14</a:t>
                      </a:r>
                      <a:r>
                        <a:rPr lang="ja-JP" altLang="en-US" sz="1000" u="none" strike="noStrike">
                          <a:effectLst/>
                        </a:rPr>
                        <a:t>神奈川県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FC-08</a:t>
                      </a:r>
                      <a:r>
                        <a:rPr lang="ja-JP" altLang="en-US" sz="1000" u="none" strike="noStrike">
                          <a:effectLst/>
                        </a:rPr>
                        <a:t>神奈川</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富貴包子楼　有限会社　亜細亜</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TW" altLang="en-US" sz="1000" u="none" strike="noStrike">
                          <a:effectLst/>
                        </a:rPr>
                        <a:t>焼売（６個入）</a:t>
                      </a:r>
                      <a:endParaRPr lang="zh-TW"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067632315"/>
                  </a:ext>
                </a:extLst>
              </a:tr>
              <a:tr h="137941">
                <a:tc>
                  <a:txBody>
                    <a:bodyPr/>
                    <a:lstStyle/>
                    <a:p>
                      <a:pPr algn="ctr" fontAlgn="ctr"/>
                      <a:r>
                        <a:rPr lang="en-US" altLang="ja-JP" sz="1000" u="none" strike="noStrike">
                          <a:effectLst/>
                        </a:rPr>
                        <a:t>15</a:t>
                      </a:r>
                      <a:r>
                        <a:rPr lang="ja-JP" altLang="en-US" sz="1000" u="none" strike="noStrike">
                          <a:effectLst/>
                        </a:rPr>
                        <a:t>新潟県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FC-06</a:t>
                      </a:r>
                      <a:r>
                        <a:rPr lang="ja-JP" altLang="en-US" sz="1000" u="none" strike="noStrike">
                          <a:effectLst/>
                        </a:rPr>
                        <a:t>新潟</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奥の湯　湯元館</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鯛茶漬け</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707507520"/>
                  </a:ext>
                </a:extLst>
              </a:tr>
              <a:tr h="137941">
                <a:tc>
                  <a:txBody>
                    <a:bodyPr/>
                    <a:lstStyle/>
                    <a:p>
                      <a:pPr algn="ctr" fontAlgn="ctr"/>
                      <a:r>
                        <a:rPr lang="en-US" altLang="ja-JP" sz="1000" u="none" strike="noStrike">
                          <a:effectLst/>
                        </a:rPr>
                        <a:t>15</a:t>
                      </a:r>
                      <a:r>
                        <a:rPr lang="ja-JP" altLang="en-US" sz="1000" u="none" strike="noStrike">
                          <a:effectLst/>
                        </a:rPr>
                        <a:t>新潟県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FC-40</a:t>
                      </a:r>
                      <a:r>
                        <a:rPr lang="ja-JP" altLang="en-US" sz="1000" u="none" strike="noStrike">
                          <a:effectLst/>
                        </a:rPr>
                        <a:t>新潟</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有限会社　水原町農産センター</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あがの姫牛ステーキ丼</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382251548"/>
                  </a:ext>
                </a:extLst>
              </a:tr>
              <a:tr h="137941">
                <a:tc>
                  <a:txBody>
                    <a:bodyPr/>
                    <a:lstStyle/>
                    <a:p>
                      <a:pPr algn="ctr" fontAlgn="ctr"/>
                      <a:r>
                        <a:rPr lang="en-US" altLang="ja-JP" sz="1000" u="none" strike="noStrike">
                          <a:effectLst/>
                        </a:rPr>
                        <a:t>16</a:t>
                      </a:r>
                      <a:r>
                        <a:rPr lang="ja-JP" altLang="en-US" sz="1000" u="none" strike="noStrike">
                          <a:effectLst/>
                        </a:rPr>
                        <a:t>長野県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FC-34</a:t>
                      </a:r>
                      <a:r>
                        <a:rPr lang="ja-JP" altLang="en-US" sz="1000" u="none" strike="noStrike">
                          <a:effectLst/>
                        </a:rPr>
                        <a:t>長野</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有限会社　高原牧場</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牧場ブラック</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572147679"/>
                  </a:ext>
                </a:extLst>
              </a:tr>
              <a:tr h="137941">
                <a:tc>
                  <a:txBody>
                    <a:bodyPr/>
                    <a:lstStyle/>
                    <a:p>
                      <a:pPr algn="ctr" fontAlgn="ctr"/>
                      <a:r>
                        <a:rPr lang="en-US" altLang="ja-JP" sz="1000" u="none" strike="noStrike">
                          <a:effectLst/>
                        </a:rPr>
                        <a:t>17</a:t>
                      </a:r>
                      <a:r>
                        <a:rPr lang="ja-JP" altLang="en-US" sz="1000" u="none" strike="noStrike">
                          <a:effectLst/>
                        </a:rPr>
                        <a:t>山梨県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FC-35</a:t>
                      </a:r>
                      <a:r>
                        <a:rPr lang="ja-JP" altLang="en-US" sz="1000" u="none" strike="noStrike">
                          <a:effectLst/>
                        </a:rPr>
                        <a:t>山梨</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昼のふくろう</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自家焙煎ネルドリップコーヒー　</a:t>
                      </a:r>
                      <a:r>
                        <a:rPr lang="en-US" altLang="ja-JP" sz="1000" u="none" strike="noStrike">
                          <a:effectLst/>
                        </a:rPr>
                        <a:t>Hot</a:t>
                      </a:r>
                      <a:endParaRPr lang="en-US" altLang="ja-JP"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355469332"/>
                  </a:ext>
                </a:extLst>
              </a:tr>
              <a:tr h="0">
                <a:tc>
                  <a:txBody>
                    <a:bodyPr/>
                    <a:lstStyle/>
                    <a:p>
                      <a:pPr algn="ctr" fontAlgn="ctr"/>
                      <a:r>
                        <a:rPr lang="en-US" altLang="ja-JP" sz="1000" u="none" strike="noStrike">
                          <a:effectLst/>
                        </a:rPr>
                        <a:t>17</a:t>
                      </a:r>
                      <a:r>
                        <a:rPr lang="ja-JP" altLang="en-US" sz="1000" u="none" strike="noStrike">
                          <a:effectLst/>
                        </a:rPr>
                        <a:t>山梨県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FC-38</a:t>
                      </a:r>
                      <a:r>
                        <a:rPr lang="ja-JP" altLang="en-US" sz="1000" u="none" strike="noStrike">
                          <a:effectLst/>
                        </a:rPr>
                        <a:t>山梨</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dirty="0">
                          <a:effectLst/>
                        </a:rPr>
                        <a:t>ソーセージの店　フランク</a:t>
                      </a:r>
                      <a:endParaRPr lang="en-US" altLang="ja-JP" sz="1000" u="none" strike="noStrike" dirty="0">
                        <a:effectLst/>
                      </a:endParaRPr>
                    </a:p>
                    <a:p>
                      <a:pPr algn="l" fontAlgn="ctr"/>
                      <a:r>
                        <a:rPr lang="ja-JP" altLang="en-US" sz="1000" u="none" strike="noStrike" dirty="0">
                          <a:effectLst/>
                        </a:rPr>
                        <a:t>（関東食品工業株式会社）</a:t>
                      </a:r>
                      <a:endParaRPr lang="ja-JP" altLang="en-US" sz="1000" b="0" i="0" u="none" strike="noStrike" dirty="0">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骨なしアイスバイン</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547268741"/>
                  </a:ext>
                </a:extLst>
              </a:tr>
              <a:tr h="137941">
                <a:tc>
                  <a:txBody>
                    <a:bodyPr/>
                    <a:lstStyle/>
                    <a:p>
                      <a:pPr algn="ctr" fontAlgn="ctr"/>
                      <a:r>
                        <a:rPr lang="en-US" altLang="ja-JP" sz="1000" u="none" strike="noStrike">
                          <a:effectLst/>
                        </a:rPr>
                        <a:t>18</a:t>
                      </a:r>
                      <a:r>
                        <a:rPr lang="ja-JP" altLang="en-US" sz="1000" u="none" strike="noStrike">
                          <a:effectLst/>
                        </a:rPr>
                        <a:t>静岡県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FC-15</a:t>
                      </a:r>
                      <a:r>
                        <a:rPr lang="ja-JP" altLang="en-US" sz="1000" u="none" strike="noStrike">
                          <a:effectLst/>
                        </a:rPr>
                        <a:t>静岡</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うまいもん空海</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遠州浜松餃子（焼き）</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741969542"/>
                  </a:ext>
                </a:extLst>
              </a:tr>
              <a:tr h="137941">
                <a:tc>
                  <a:txBody>
                    <a:bodyPr/>
                    <a:lstStyle/>
                    <a:p>
                      <a:pPr algn="ctr" fontAlgn="ctr"/>
                      <a:r>
                        <a:rPr lang="en-US" altLang="ja-JP" sz="1000" u="none" strike="noStrike">
                          <a:effectLst/>
                        </a:rPr>
                        <a:t>20</a:t>
                      </a:r>
                      <a:r>
                        <a:rPr lang="ja-JP" altLang="en-US" sz="1000" u="none" strike="noStrike">
                          <a:effectLst/>
                        </a:rPr>
                        <a:t>岐阜県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FC-24</a:t>
                      </a:r>
                      <a:r>
                        <a:rPr lang="ja-JP" altLang="en-US" sz="1000" u="none" strike="noStrike">
                          <a:effectLst/>
                        </a:rPr>
                        <a:t>岐阜県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TW" altLang="en-US" sz="1000" u="none" strike="noStrike">
                          <a:effectLst/>
                        </a:rPr>
                        <a:t>岐阜夢餃子製作所</a:t>
                      </a:r>
                      <a:endParaRPr lang="zh-TW"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TW" altLang="en-US" sz="1000" u="none" strike="noStrike">
                          <a:effectLst/>
                        </a:rPr>
                        <a:t>飛騨牛肉餃子</a:t>
                      </a:r>
                      <a:endParaRPr lang="zh-TW"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014249370"/>
                  </a:ext>
                </a:extLst>
              </a:tr>
              <a:tr h="137941">
                <a:tc>
                  <a:txBody>
                    <a:bodyPr/>
                    <a:lstStyle/>
                    <a:p>
                      <a:pPr algn="ctr" fontAlgn="ctr"/>
                      <a:r>
                        <a:rPr lang="en-US" altLang="ja-JP" sz="1000" u="none" strike="noStrike">
                          <a:effectLst/>
                        </a:rPr>
                        <a:t>22</a:t>
                      </a:r>
                      <a:r>
                        <a:rPr lang="ja-JP" altLang="en-US" sz="1000" u="none" strike="noStrike">
                          <a:effectLst/>
                        </a:rPr>
                        <a:t>富山県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FC-11</a:t>
                      </a:r>
                      <a:r>
                        <a:rPr lang="ja-JP" altLang="en-US" sz="1000" u="none" strike="noStrike">
                          <a:effectLst/>
                        </a:rPr>
                        <a:t>富山県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CN" altLang="en-US" sz="1000" u="none" strike="noStrike">
                          <a:effectLst/>
                        </a:rPr>
                        <a:t>丸善醤油株式会社</a:t>
                      </a:r>
                      <a:endParaRPr lang="zh-CN"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丸善の麹は生きている塩麹鶏からあげ</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934543089"/>
                  </a:ext>
                </a:extLst>
              </a:tr>
              <a:tr h="137941">
                <a:tc>
                  <a:txBody>
                    <a:bodyPr/>
                    <a:lstStyle/>
                    <a:p>
                      <a:pPr algn="ctr" fontAlgn="ctr"/>
                      <a:r>
                        <a:rPr lang="en-US" altLang="ja-JP" sz="1000" u="none" strike="noStrike">
                          <a:effectLst/>
                        </a:rPr>
                        <a:t>25</a:t>
                      </a:r>
                      <a:r>
                        <a:rPr lang="ja-JP" altLang="en-US" sz="1000" u="none" strike="noStrike">
                          <a:effectLst/>
                        </a:rPr>
                        <a:t>滋賀県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FC-19</a:t>
                      </a:r>
                      <a:r>
                        <a:rPr lang="ja-JP" altLang="en-US" sz="1000" u="none" strike="noStrike">
                          <a:effectLst/>
                        </a:rPr>
                        <a:t>滋賀県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近江もーれつや</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近江牛極上ステーキ串</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18809189"/>
                  </a:ext>
                </a:extLst>
              </a:tr>
              <a:tr h="137941">
                <a:tc>
                  <a:txBody>
                    <a:bodyPr/>
                    <a:lstStyle/>
                    <a:p>
                      <a:pPr algn="ctr" fontAlgn="ctr"/>
                      <a:r>
                        <a:rPr lang="en-US" altLang="ja-JP" sz="1000" u="none" strike="noStrike">
                          <a:effectLst/>
                        </a:rPr>
                        <a:t>27</a:t>
                      </a:r>
                      <a:r>
                        <a:rPr lang="ja-JP" altLang="en-US" sz="1000" u="none" strike="noStrike">
                          <a:effectLst/>
                        </a:rPr>
                        <a:t>奈良県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FC-17</a:t>
                      </a:r>
                      <a:r>
                        <a:rPr lang="ja-JP" altLang="en-US" sz="1000" u="none" strike="noStrike">
                          <a:effectLst/>
                        </a:rPr>
                        <a:t>奈良</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谷本商店</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柿の葉寿司（鯖）</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963984150"/>
                  </a:ext>
                </a:extLst>
              </a:tr>
              <a:tr h="137941">
                <a:tc>
                  <a:txBody>
                    <a:bodyPr/>
                    <a:lstStyle/>
                    <a:p>
                      <a:pPr algn="ctr" fontAlgn="ctr"/>
                      <a:r>
                        <a:rPr lang="en-US" altLang="ja-JP" sz="1000" u="none" strike="noStrike">
                          <a:effectLst/>
                        </a:rPr>
                        <a:t>27</a:t>
                      </a:r>
                      <a:r>
                        <a:rPr lang="ja-JP" altLang="en-US" sz="1000" u="none" strike="noStrike">
                          <a:effectLst/>
                        </a:rPr>
                        <a:t>奈良県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FC-22</a:t>
                      </a:r>
                      <a:r>
                        <a:rPr lang="ja-JP" altLang="en-US" sz="1000" u="none" strike="noStrike">
                          <a:effectLst/>
                        </a:rPr>
                        <a:t>奈良</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富士屋</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牛ステーキじゃんぼミンチカツ</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835620650"/>
                  </a:ext>
                </a:extLst>
              </a:tr>
              <a:tr h="137941">
                <a:tc>
                  <a:txBody>
                    <a:bodyPr/>
                    <a:lstStyle/>
                    <a:p>
                      <a:pPr algn="ctr" fontAlgn="ctr"/>
                      <a:r>
                        <a:rPr lang="en-US" altLang="ja-JP" sz="1000" u="none" strike="noStrike">
                          <a:effectLst/>
                        </a:rPr>
                        <a:t>28</a:t>
                      </a:r>
                      <a:r>
                        <a:rPr lang="ja-JP" altLang="en-US" sz="1000" u="none" strike="noStrike">
                          <a:effectLst/>
                        </a:rPr>
                        <a:t>大阪府</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FC-04</a:t>
                      </a:r>
                      <a:r>
                        <a:rPr lang="ja-JP" altLang="en-US" sz="1000" u="none" strike="noStrike">
                          <a:effectLst/>
                        </a:rPr>
                        <a:t>大阪</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能勢酒造株式会社</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ピオーネ生ジュース</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240076257"/>
                  </a:ext>
                </a:extLst>
              </a:tr>
              <a:tr h="137941">
                <a:tc>
                  <a:txBody>
                    <a:bodyPr/>
                    <a:lstStyle/>
                    <a:p>
                      <a:pPr algn="ctr" fontAlgn="ctr"/>
                      <a:r>
                        <a:rPr lang="en-US" altLang="ja-JP" sz="1000" u="none" strike="noStrike">
                          <a:effectLst/>
                        </a:rPr>
                        <a:t>28</a:t>
                      </a:r>
                      <a:r>
                        <a:rPr lang="ja-JP" altLang="en-US" sz="1000" u="none" strike="noStrike">
                          <a:effectLst/>
                        </a:rPr>
                        <a:t>大阪府</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FC-05</a:t>
                      </a:r>
                      <a:r>
                        <a:rPr lang="ja-JP" altLang="en-US" sz="1000" u="none" strike="noStrike">
                          <a:effectLst/>
                        </a:rPr>
                        <a:t>大阪</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CN" altLang="en-US" sz="1000" u="none" strike="noStrike">
                          <a:effectLst/>
                        </a:rPr>
                        <a:t>株式会社　原田食品</a:t>
                      </a:r>
                      <a:endParaRPr lang="zh-CN"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焼　無添加生ぎょうざ</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479535248"/>
                  </a:ext>
                </a:extLst>
              </a:tr>
              <a:tr h="137941">
                <a:tc>
                  <a:txBody>
                    <a:bodyPr/>
                    <a:lstStyle/>
                    <a:p>
                      <a:pPr algn="ctr" fontAlgn="ctr"/>
                      <a:r>
                        <a:rPr lang="en-US" altLang="ja-JP" sz="1000" u="none" strike="noStrike">
                          <a:effectLst/>
                        </a:rPr>
                        <a:t>28</a:t>
                      </a:r>
                      <a:r>
                        <a:rPr lang="ja-JP" altLang="en-US" sz="1000" u="none" strike="noStrike">
                          <a:effectLst/>
                        </a:rPr>
                        <a:t>大阪府</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FC-45</a:t>
                      </a:r>
                      <a:r>
                        <a:rPr lang="ja-JP" altLang="en-US" sz="1000" u="none" strike="noStrike">
                          <a:effectLst/>
                        </a:rPr>
                        <a:t>大阪</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株式会社　ハジメフーズ</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空とぶからあげ</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742220345"/>
                  </a:ext>
                </a:extLst>
              </a:tr>
              <a:tr h="151705">
                <a:tc>
                  <a:txBody>
                    <a:bodyPr/>
                    <a:lstStyle/>
                    <a:p>
                      <a:pPr algn="ctr" fontAlgn="ctr"/>
                      <a:r>
                        <a:rPr lang="en-US" altLang="ja-JP" sz="1000" u="none" strike="noStrike">
                          <a:effectLst/>
                        </a:rPr>
                        <a:t>29</a:t>
                      </a:r>
                      <a:r>
                        <a:rPr lang="ja-JP" altLang="en-US" sz="1000" u="none" strike="noStrike">
                          <a:effectLst/>
                        </a:rPr>
                        <a:t>兵庫県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FC-16</a:t>
                      </a:r>
                      <a:r>
                        <a:rPr lang="ja-JP" altLang="en-US" sz="1000" u="none" strike="noStrike">
                          <a:effectLst/>
                        </a:rPr>
                        <a:t>兵庫</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TW" altLang="en-US" sz="1000" u="none" strike="noStrike" dirty="0">
                          <a:effectLst/>
                        </a:rPr>
                        <a:t>株式株式会社八勝 長谷製麺 </a:t>
                      </a:r>
                      <a:endParaRPr lang="zh-TW" altLang="en-US" sz="1000" b="0" i="0" u="none" strike="noStrike" dirty="0">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淡路島手延べ玉ねぎうどん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599219755"/>
                  </a:ext>
                </a:extLst>
              </a:tr>
              <a:tr h="137941">
                <a:tc>
                  <a:txBody>
                    <a:bodyPr/>
                    <a:lstStyle/>
                    <a:p>
                      <a:pPr algn="ctr" fontAlgn="ctr"/>
                      <a:r>
                        <a:rPr lang="en-US" altLang="ja-JP" sz="1000" u="none" strike="noStrike">
                          <a:effectLst/>
                        </a:rPr>
                        <a:t>30</a:t>
                      </a:r>
                      <a:r>
                        <a:rPr lang="ja-JP" altLang="en-US" sz="1000" u="none" strike="noStrike">
                          <a:effectLst/>
                        </a:rPr>
                        <a:t>和歌山県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FC-12</a:t>
                      </a:r>
                      <a:r>
                        <a:rPr lang="ja-JP" altLang="en-US" sz="1000" u="none" strike="noStrike">
                          <a:effectLst/>
                        </a:rPr>
                        <a:t>和歌山</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まんぷくフードサービス株式会社</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とり皮せんべい</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828331333"/>
                  </a:ext>
                </a:extLst>
              </a:tr>
              <a:tr h="137941">
                <a:tc>
                  <a:txBody>
                    <a:bodyPr/>
                    <a:lstStyle/>
                    <a:p>
                      <a:pPr algn="ctr" fontAlgn="ctr"/>
                      <a:r>
                        <a:rPr lang="en-US" altLang="ja-JP" sz="1000" u="none" strike="noStrike">
                          <a:effectLst/>
                        </a:rPr>
                        <a:t>31</a:t>
                      </a:r>
                      <a:r>
                        <a:rPr lang="ja-JP" altLang="en-US" sz="1000" u="none" strike="noStrike">
                          <a:effectLst/>
                        </a:rPr>
                        <a:t>鳥取県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FC-39</a:t>
                      </a:r>
                      <a:r>
                        <a:rPr lang="ja-JP" altLang="en-US" sz="1000" u="none" strike="noStrike">
                          <a:effectLst/>
                        </a:rPr>
                        <a:t>鳥取</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日南トマト加工株式会社</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極純</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037971397"/>
                  </a:ext>
                </a:extLst>
              </a:tr>
              <a:tr h="137941">
                <a:tc>
                  <a:txBody>
                    <a:bodyPr/>
                    <a:lstStyle/>
                    <a:p>
                      <a:pPr algn="ctr" fontAlgn="ctr"/>
                      <a:r>
                        <a:rPr lang="en-US" altLang="ja-JP" sz="1000" u="none" strike="noStrike">
                          <a:effectLst/>
                        </a:rPr>
                        <a:t>33</a:t>
                      </a:r>
                      <a:r>
                        <a:rPr lang="ja-JP" altLang="en-US" sz="1000" u="none" strike="noStrike">
                          <a:effectLst/>
                        </a:rPr>
                        <a:t>岡山県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FC-26</a:t>
                      </a:r>
                      <a:r>
                        <a:rPr lang="ja-JP" altLang="en-US" sz="1000" u="none" strike="noStrike">
                          <a:effectLst/>
                        </a:rPr>
                        <a:t>岡山</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よくろぼ　ふくみ家</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黄にらラーメン</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1946451196"/>
                  </a:ext>
                </a:extLst>
              </a:tr>
              <a:tr h="137941">
                <a:tc>
                  <a:txBody>
                    <a:bodyPr/>
                    <a:lstStyle/>
                    <a:p>
                      <a:pPr algn="ctr" fontAlgn="ctr"/>
                      <a:r>
                        <a:rPr lang="en-US" altLang="ja-JP" sz="1000" u="none" strike="noStrike">
                          <a:effectLst/>
                        </a:rPr>
                        <a:t>35</a:t>
                      </a:r>
                      <a:r>
                        <a:rPr lang="ja-JP" altLang="en-US" sz="1000" u="none" strike="noStrike">
                          <a:effectLst/>
                        </a:rPr>
                        <a:t>山口県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FC-37</a:t>
                      </a:r>
                      <a:r>
                        <a:rPr lang="ja-JP" altLang="en-US" sz="1000" u="none" strike="noStrike">
                          <a:effectLst/>
                        </a:rPr>
                        <a:t>山口</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株式会社ミライエ</a:t>
                      </a:r>
                      <a:r>
                        <a:rPr lang="en-US" altLang="ja-JP" sz="1000" u="none" strike="noStrike">
                          <a:effectLst/>
                        </a:rPr>
                        <a:t>farm</a:t>
                      </a:r>
                      <a:endParaRPr lang="en-US" altLang="ja-JP"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自然専門農家が作った究極の自然薯とろろ蕎麦</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427433922"/>
                  </a:ext>
                </a:extLst>
              </a:tr>
              <a:tr h="137941">
                <a:tc>
                  <a:txBody>
                    <a:bodyPr/>
                    <a:lstStyle/>
                    <a:p>
                      <a:pPr algn="ctr" fontAlgn="ctr"/>
                      <a:r>
                        <a:rPr lang="en-US" altLang="ja-JP" sz="1000" u="none" strike="noStrike">
                          <a:effectLst/>
                        </a:rPr>
                        <a:t>40</a:t>
                      </a:r>
                      <a:r>
                        <a:rPr lang="ja-JP" altLang="en-US" sz="1000" u="none" strike="noStrike">
                          <a:effectLst/>
                        </a:rPr>
                        <a:t>福岡県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FC-33</a:t>
                      </a:r>
                      <a:r>
                        <a:rPr lang="ja-JP" altLang="en-US" sz="1000" u="none" strike="noStrike">
                          <a:effectLst/>
                        </a:rPr>
                        <a:t>福岡</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CN" altLang="en-US" sz="1000" u="none" strike="noStrike">
                          <a:effectLst/>
                        </a:rPr>
                        <a:t>久留米南部商工会</a:t>
                      </a:r>
                      <a:endParaRPr lang="zh-CN"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ブルーマスター</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359943032"/>
                  </a:ext>
                </a:extLst>
              </a:tr>
              <a:tr h="137941">
                <a:tc>
                  <a:txBody>
                    <a:bodyPr/>
                    <a:lstStyle/>
                    <a:p>
                      <a:pPr algn="ctr" fontAlgn="ctr"/>
                      <a:r>
                        <a:rPr lang="en-US" altLang="ja-JP" sz="1000" u="none" strike="noStrike">
                          <a:effectLst/>
                        </a:rPr>
                        <a:t>41</a:t>
                      </a:r>
                      <a:r>
                        <a:rPr lang="ja-JP" altLang="en-US" sz="1000" u="none" strike="noStrike">
                          <a:effectLst/>
                        </a:rPr>
                        <a:t>佐賀県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FC-02</a:t>
                      </a:r>
                      <a:r>
                        <a:rPr lang="ja-JP" altLang="en-US" sz="1000" u="none" strike="noStrike">
                          <a:effectLst/>
                        </a:rPr>
                        <a:t>佐賀</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CN" altLang="en-US" sz="1000" u="none" strike="noStrike">
                          <a:effectLst/>
                        </a:rPr>
                        <a:t>有限会社田嶋畜産</a:t>
                      </a:r>
                      <a:endParaRPr lang="zh-CN"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超粗挽きフランク</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4129228315"/>
                  </a:ext>
                </a:extLst>
              </a:tr>
              <a:tr h="137941">
                <a:tc>
                  <a:txBody>
                    <a:bodyPr/>
                    <a:lstStyle/>
                    <a:p>
                      <a:pPr algn="ctr" fontAlgn="ctr"/>
                      <a:r>
                        <a:rPr lang="en-US" altLang="ja-JP" sz="1000" u="none" strike="noStrike">
                          <a:effectLst/>
                        </a:rPr>
                        <a:t>41</a:t>
                      </a:r>
                      <a:r>
                        <a:rPr lang="ja-JP" altLang="en-US" sz="1000" u="none" strike="noStrike">
                          <a:effectLst/>
                        </a:rPr>
                        <a:t>佐賀県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FC-32</a:t>
                      </a:r>
                      <a:r>
                        <a:rPr lang="ja-JP" altLang="en-US" sz="1000" u="none" strike="noStrike">
                          <a:effectLst/>
                        </a:rPr>
                        <a:t>佐賀</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TW" altLang="en-US" sz="1000" u="none" strike="noStrike">
                          <a:effectLst/>
                        </a:rPr>
                        <a:t>有限会社　須賀</a:t>
                      </a:r>
                      <a:endParaRPr lang="zh-TW"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ありたどり手羽中</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366515642"/>
                  </a:ext>
                </a:extLst>
              </a:tr>
              <a:tr h="137941">
                <a:tc>
                  <a:txBody>
                    <a:bodyPr/>
                    <a:lstStyle/>
                    <a:p>
                      <a:pPr algn="ctr" fontAlgn="ctr"/>
                      <a:r>
                        <a:rPr lang="en-US" altLang="ja-JP" sz="1000" u="none" strike="noStrike">
                          <a:effectLst/>
                        </a:rPr>
                        <a:t>42</a:t>
                      </a:r>
                      <a:r>
                        <a:rPr lang="ja-JP" altLang="en-US" sz="1000" u="none" strike="noStrike">
                          <a:effectLst/>
                        </a:rPr>
                        <a:t>長崎県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FC-09</a:t>
                      </a:r>
                      <a:r>
                        <a:rPr lang="ja-JP" altLang="en-US" sz="1000" u="none" strike="noStrike">
                          <a:effectLst/>
                        </a:rPr>
                        <a:t>長崎</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（株）長崎五島うどん</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飛魚だしで食べる五島手延うどん（</a:t>
                      </a:r>
                      <a:r>
                        <a:rPr lang="en-US" altLang="ja-JP" sz="1000" u="none" strike="noStrike">
                          <a:effectLst/>
                        </a:rPr>
                        <a:t>1</a:t>
                      </a:r>
                      <a:r>
                        <a:rPr lang="ja-JP" altLang="en-US" sz="1000" u="none" strike="noStrike">
                          <a:effectLst/>
                        </a:rPr>
                        <a:t>杯）</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032703688"/>
                  </a:ext>
                </a:extLst>
              </a:tr>
              <a:tr h="137941">
                <a:tc>
                  <a:txBody>
                    <a:bodyPr/>
                    <a:lstStyle/>
                    <a:p>
                      <a:pPr algn="ctr" fontAlgn="ctr"/>
                      <a:r>
                        <a:rPr lang="en-US" altLang="ja-JP" sz="1000" u="none" strike="noStrike">
                          <a:effectLst/>
                        </a:rPr>
                        <a:t>43</a:t>
                      </a:r>
                      <a:r>
                        <a:rPr lang="ja-JP" altLang="en-US" sz="1000" u="none" strike="noStrike">
                          <a:effectLst/>
                        </a:rPr>
                        <a:t>熊本県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FC-13</a:t>
                      </a:r>
                      <a:r>
                        <a:rPr lang="ja-JP" altLang="en-US" sz="1000" u="none" strike="noStrike">
                          <a:effectLst/>
                        </a:rPr>
                        <a:t>熊本</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zh-CN" altLang="en-US" sz="1000" u="none" strike="noStrike">
                          <a:effectLst/>
                        </a:rPr>
                        <a:t>株式会社　平家屋</a:t>
                      </a:r>
                      <a:endParaRPr lang="zh-CN"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にしめ万十</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621111001"/>
                  </a:ext>
                </a:extLst>
              </a:tr>
              <a:tr h="137941">
                <a:tc>
                  <a:txBody>
                    <a:bodyPr/>
                    <a:lstStyle/>
                    <a:p>
                      <a:pPr algn="ctr" fontAlgn="ctr"/>
                      <a:r>
                        <a:rPr lang="en-US" altLang="ja-JP" sz="1000" u="none" strike="noStrike">
                          <a:effectLst/>
                        </a:rPr>
                        <a:t>44</a:t>
                      </a:r>
                      <a:r>
                        <a:rPr lang="ja-JP" altLang="en-US" sz="1000" u="none" strike="noStrike">
                          <a:effectLst/>
                        </a:rPr>
                        <a:t>大分県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FC-21</a:t>
                      </a:r>
                      <a:r>
                        <a:rPr lang="ja-JP" altLang="en-US" sz="1000" u="none" strike="noStrike">
                          <a:effectLst/>
                        </a:rPr>
                        <a:t>大分</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株式会社　かまえ直送活き粋船団</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豊後水道寒ブリ漬け丼</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4127199558"/>
                  </a:ext>
                </a:extLst>
              </a:tr>
              <a:tr h="137941">
                <a:tc>
                  <a:txBody>
                    <a:bodyPr/>
                    <a:lstStyle/>
                    <a:p>
                      <a:pPr algn="ctr" fontAlgn="ctr"/>
                      <a:r>
                        <a:rPr lang="en-US" altLang="ja-JP" sz="1000" u="none" strike="noStrike">
                          <a:effectLst/>
                        </a:rPr>
                        <a:t>46</a:t>
                      </a:r>
                      <a:r>
                        <a:rPr lang="ja-JP" altLang="en-US" sz="1000" u="none" strike="noStrike">
                          <a:effectLst/>
                        </a:rPr>
                        <a:t>鹿児島県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FC-01</a:t>
                      </a:r>
                      <a:r>
                        <a:rPr lang="ja-JP" altLang="en-US" sz="1000" u="none" strike="noStrike">
                          <a:effectLst/>
                        </a:rPr>
                        <a:t>鹿児島</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有限会社鹿児島ラーメン</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鹿児島ラーメン</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661614608"/>
                  </a:ext>
                </a:extLst>
              </a:tr>
              <a:tr h="137941">
                <a:tc>
                  <a:txBody>
                    <a:bodyPr/>
                    <a:lstStyle/>
                    <a:p>
                      <a:pPr algn="ctr" fontAlgn="ctr"/>
                      <a:r>
                        <a:rPr lang="en-US" altLang="ja-JP" sz="1000" u="none" strike="noStrike">
                          <a:effectLst/>
                        </a:rPr>
                        <a:t>46</a:t>
                      </a:r>
                      <a:r>
                        <a:rPr lang="ja-JP" altLang="en-US" sz="1000" u="none" strike="noStrike">
                          <a:effectLst/>
                        </a:rPr>
                        <a:t>鹿児島県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FC-30</a:t>
                      </a:r>
                      <a:r>
                        <a:rPr lang="ja-JP" altLang="en-US" sz="1000" u="none" strike="noStrike">
                          <a:effectLst/>
                        </a:rPr>
                        <a:t>鹿児島</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en-US" altLang="ja-JP" sz="1000" u="none" strike="noStrike">
                          <a:effectLst/>
                        </a:rPr>
                        <a:t>(</a:t>
                      </a:r>
                      <a:r>
                        <a:rPr lang="ja-JP" altLang="en-US" sz="1000" u="none" strike="noStrike">
                          <a:effectLst/>
                        </a:rPr>
                        <a:t>株）萬來</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dirty="0">
                          <a:effectLst/>
                        </a:rPr>
                        <a:t>さつま豚角煮弁当</a:t>
                      </a:r>
                      <a:endParaRPr lang="ja-JP" altLang="en-US" sz="1000" b="0" i="0" u="none" strike="noStrike" dirty="0">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2934355103"/>
                  </a:ext>
                </a:extLst>
              </a:tr>
              <a:tr h="137941">
                <a:tc>
                  <a:txBody>
                    <a:bodyPr/>
                    <a:lstStyle/>
                    <a:p>
                      <a:pPr algn="ctr" fontAlgn="ctr"/>
                      <a:r>
                        <a:rPr lang="en-US" altLang="ja-JP" sz="1000" u="none" strike="noStrike">
                          <a:effectLst/>
                        </a:rPr>
                        <a:t>47</a:t>
                      </a:r>
                      <a:r>
                        <a:rPr lang="ja-JP" altLang="en-US" sz="1000" u="none" strike="noStrike">
                          <a:effectLst/>
                        </a:rPr>
                        <a:t>沖縄県</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ctr" fontAlgn="ctr"/>
                      <a:r>
                        <a:rPr lang="en-US" sz="1000" u="none" strike="noStrike">
                          <a:effectLst/>
                        </a:rPr>
                        <a:t>FC-14</a:t>
                      </a:r>
                      <a:r>
                        <a:rPr lang="ja-JP" altLang="en-US" sz="1000" u="none" strike="noStrike">
                          <a:effectLst/>
                        </a:rPr>
                        <a:t>沖縄</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a:effectLst/>
                        </a:rPr>
                        <a:t>元気そば</a:t>
                      </a:r>
                      <a:endParaRPr lang="ja-JP" altLang="en-US" sz="1000" b="0" i="0" u="none" strike="noStrike">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tc>
                  <a:txBody>
                    <a:bodyPr/>
                    <a:lstStyle/>
                    <a:p>
                      <a:pPr algn="l" fontAlgn="ctr"/>
                      <a:r>
                        <a:rPr lang="ja-JP" altLang="en-US" sz="1000" u="none" strike="noStrike" dirty="0">
                          <a:effectLst/>
                        </a:rPr>
                        <a:t>軟骨ソーキそば</a:t>
                      </a:r>
                      <a:endParaRPr lang="ja-JP" altLang="en-US" sz="1000" b="0" i="0" u="none" strike="noStrike" dirty="0">
                        <a:solidFill>
                          <a:srgbClr val="0D0D0D"/>
                        </a:solidFill>
                        <a:effectLst/>
                        <a:latin typeface="游ゴシック" panose="020B0400000000000000" pitchFamily="50" charset="-128"/>
                        <a:ea typeface="游ゴシック" panose="020B0400000000000000" pitchFamily="50" charset="-128"/>
                      </a:endParaRPr>
                    </a:p>
                  </a:txBody>
                  <a:tcPr marL="4276" marR="4276" marT="4276" marB="0" anchor="ctr"/>
                </a:tc>
                <a:extLst>
                  <a:ext uri="{0D108BD9-81ED-4DB2-BD59-A6C34878D82A}">
                    <a16:rowId xmlns:a16="http://schemas.microsoft.com/office/drawing/2014/main" xmlns="" val="4193870013"/>
                  </a:ext>
                </a:extLst>
              </a:tr>
            </a:tbl>
          </a:graphicData>
        </a:graphic>
      </p:graphicFrame>
      <p:pic>
        <p:nvPicPr>
          <p:cNvPr id="5" name="図 4">
            <a:extLst>
              <a:ext uri="{FF2B5EF4-FFF2-40B4-BE49-F238E27FC236}">
                <a16:creationId xmlns:a16="http://schemas.microsoft.com/office/drawing/2014/main" xmlns="" id="{C46F0FE2-C368-4D7F-9F42-FE0D0EE58EF3}"/>
              </a:ext>
            </a:extLst>
          </p:cNvPr>
          <p:cNvPicPr>
            <a:picLocks noChangeAspect="1"/>
          </p:cNvPicPr>
          <p:nvPr/>
        </p:nvPicPr>
        <p:blipFill rotWithShape="1">
          <a:blip r:embed="rId3"/>
          <a:srcRect t="1" r="55065" b="-5759"/>
          <a:stretch/>
        </p:blipFill>
        <p:spPr>
          <a:xfrm>
            <a:off x="211769" y="138567"/>
            <a:ext cx="1128999" cy="830997"/>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2379</TotalTime>
  <Words>539</Words>
  <Application>Microsoft Office PowerPoint</Application>
  <PresentationFormat>画面に合わせる (4:3)</PresentationFormat>
  <Paragraphs>236</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Meiryo UI</vt:lpstr>
      <vt:lpstr>ＭＳ Ｐゴシック</vt:lpstr>
      <vt:lpstr>ＭＳ 明朝</vt:lpstr>
      <vt:lpstr>游ゴシック</vt:lpstr>
      <vt:lpstr>Arial</vt:lpstr>
      <vt:lpstr>Calibri</vt:lpstr>
      <vt:lpstr>Century</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izumida</dc:creator>
  <cp:lastModifiedBy>渕野 善明</cp:lastModifiedBy>
  <cp:revision>118</cp:revision>
  <cp:lastPrinted>2019-08-26T06:05:15Z</cp:lastPrinted>
  <dcterms:created xsi:type="dcterms:W3CDTF">2011-07-05T01:17:55Z</dcterms:created>
  <dcterms:modified xsi:type="dcterms:W3CDTF">2020-08-11T09:59:03Z</dcterms:modified>
</cp:coreProperties>
</file>