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8"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7C8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5" d="100"/>
          <a:sy n="75" d="100"/>
        </p:scale>
        <p:origin x="3174" y="11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529" cy="497524"/>
          </a:xfrm>
          <a:prstGeom prst="rect">
            <a:avLst/>
          </a:prstGeom>
        </p:spPr>
        <p:txBody>
          <a:bodyPr vert="horz" lIns="91550" tIns="45775" rIns="91550" bIns="4577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083" y="0"/>
            <a:ext cx="2950529" cy="497524"/>
          </a:xfrm>
          <a:prstGeom prst="rect">
            <a:avLst/>
          </a:prstGeom>
        </p:spPr>
        <p:txBody>
          <a:bodyPr vert="horz" lIns="91550" tIns="45775" rIns="91550" bIns="45775" rtlCol="0"/>
          <a:lstStyle>
            <a:lvl1pPr algn="r">
              <a:defRPr sz="1200"/>
            </a:lvl1pPr>
          </a:lstStyle>
          <a:p>
            <a:fld id="{AD3ED150-0488-4EB7-B2D6-F3D5399569C0}" type="datetimeFigureOut">
              <a:rPr kumimoji="1" lang="ja-JP" altLang="en-US" smtClean="0"/>
              <a:t>2021/8/27</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550" tIns="45775" rIns="91550" bIns="45775" rtlCol="0" anchor="ctr"/>
          <a:lstStyle/>
          <a:p>
            <a:endParaRPr lang="ja-JP" altLang="en-US"/>
          </a:p>
        </p:txBody>
      </p:sp>
      <p:sp>
        <p:nvSpPr>
          <p:cNvPr id="5" name="ノート プレースホルダー 4"/>
          <p:cNvSpPr>
            <a:spLocks noGrp="1"/>
          </p:cNvSpPr>
          <p:nvPr>
            <p:ph type="body" sz="quarter" idx="3"/>
          </p:nvPr>
        </p:nvSpPr>
        <p:spPr>
          <a:xfrm>
            <a:off x="680403" y="4782900"/>
            <a:ext cx="5446396" cy="3913425"/>
          </a:xfrm>
          <a:prstGeom prst="rect">
            <a:avLst/>
          </a:prstGeom>
        </p:spPr>
        <p:txBody>
          <a:bodyPr vert="horz" lIns="91550" tIns="45775" rIns="91550" bIns="4577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1814"/>
            <a:ext cx="2950529" cy="497524"/>
          </a:xfrm>
          <a:prstGeom prst="rect">
            <a:avLst/>
          </a:prstGeom>
        </p:spPr>
        <p:txBody>
          <a:bodyPr vert="horz" lIns="91550" tIns="45775" rIns="91550" bIns="4577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083" y="9441814"/>
            <a:ext cx="2950529" cy="497524"/>
          </a:xfrm>
          <a:prstGeom prst="rect">
            <a:avLst/>
          </a:prstGeom>
        </p:spPr>
        <p:txBody>
          <a:bodyPr vert="horz" lIns="91550" tIns="45775" rIns="91550" bIns="45775" rtlCol="0" anchor="b"/>
          <a:lstStyle>
            <a:lvl1pPr algn="r">
              <a:defRPr sz="1200"/>
            </a:lvl1pPr>
          </a:lstStyle>
          <a:p>
            <a:fld id="{A9D17B60-C109-421C-91BE-B5274FC58770}" type="slidenum">
              <a:rPr kumimoji="1" lang="ja-JP" altLang="en-US" smtClean="0"/>
              <a:t>‹#›</a:t>
            </a:fld>
            <a:endParaRPr kumimoji="1" lang="ja-JP" altLang="en-US"/>
          </a:p>
        </p:txBody>
      </p:sp>
    </p:spTree>
    <p:extLst>
      <p:ext uri="{BB962C8B-B14F-4D97-AF65-F5344CB8AC3E}">
        <p14:creationId xmlns:p14="http://schemas.microsoft.com/office/powerpoint/2010/main" val="7384160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ウラ白黒印刷</a:t>
            </a:r>
          </a:p>
        </p:txBody>
      </p:sp>
      <p:sp>
        <p:nvSpPr>
          <p:cNvPr id="4" name="スライド番号プレースホルダー 3"/>
          <p:cNvSpPr>
            <a:spLocks noGrp="1"/>
          </p:cNvSpPr>
          <p:nvPr>
            <p:ph type="sldNum" sz="quarter" idx="10"/>
          </p:nvPr>
        </p:nvSpPr>
        <p:spPr/>
        <p:txBody>
          <a:bodyPr/>
          <a:lstStyle/>
          <a:p>
            <a:fld id="{EB082413-D305-4BCC-9B1C-B865C098EA38}" type="slidenum">
              <a:rPr kumimoji="1" lang="ja-JP" altLang="en-US" smtClean="0"/>
              <a:t>2</a:t>
            </a:fld>
            <a:endParaRPr kumimoji="1" lang="ja-JP" altLang="en-US"/>
          </a:p>
        </p:txBody>
      </p:sp>
    </p:spTree>
    <p:extLst>
      <p:ext uri="{BB962C8B-B14F-4D97-AF65-F5344CB8AC3E}">
        <p14:creationId xmlns:p14="http://schemas.microsoft.com/office/powerpoint/2010/main" val="4294517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F374F92-B00A-4D09-B0EE-04913D0B4F48}" type="datetimeFigureOut">
              <a:rPr kumimoji="1" lang="ja-JP" altLang="en-US" smtClean="0"/>
              <a:t>2021/8/27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20CC95-6A8A-4810-AC3B-B260521CB0C3}" type="slidenum">
              <a:rPr kumimoji="1" lang="ja-JP" altLang="en-US" smtClean="0"/>
              <a:t>‹#›</a:t>
            </a:fld>
            <a:endParaRPr kumimoji="1" lang="ja-JP" altLang="en-US"/>
          </a:p>
        </p:txBody>
      </p:sp>
    </p:spTree>
    <p:extLst>
      <p:ext uri="{BB962C8B-B14F-4D97-AF65-F5344CB8AC3E}">
        <p14:creationId xmlns:p14="http://schemas.microsoft.com/office/powerpoint/2010/main" val="1521812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F374F92-B00A-4D09-B0EE-04913D0B4F48}" type="datetimeFigureOut">
              <a:rPr kumimoji="1" lang="ja-JP" altLang="en-US" smtClean="0"/>
              <a:t>2021/8/27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20CC95-6A8A-4810-AC3B-B260521CB0C3}" type="slidenum">
              <a:rPr kumimoji="1" lang="ja-JP" altLang="en-US" smtClean="0"/>
              <a:t>‹#›</a:t>
            </a:fld>
            <a:endParaRPr kumimoji="1" lang="ja-JP" altLang="en-US"/>
          </a:p>
        </p:txBody>
      </p:sp>
    </p:spTree>
    <p:extLst>
      <p:ext uri="{BB962C8B-B14F-4D97-AF65-F5344CB8AC3E}">
        <p14:creationId xmlns:p14="http://schemas.microsoft.com/office/powerpoint/2010/main" val="3860163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F374F92-B00A-4D09-B0EE-04913D0B4F48}" type="datetimeFigureOut">
              <a:rPr kumimoji="1" lang="ja-JP" altLang="en-US" smtClean="0"/>
              <a:t>2021/8/27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20CC95-6A8A-4810-AC3B-B260521CB0C3}" type="slidenum">
              <a:rPr kumimoji="1" lang="ja-JP" altLang="en-US" smtClean="0"/>
              <a:t>‹#›</a:t>
            </a:fld>
            <a:endParaRPr kumimoji="1" lang="ja-JP" altLang="en-US"/>
          </a:p>
        </p:txBody>
      </p:sp>
    </p:spTree>
    <p:extLst>
      <p:ext uri="{BB962C8B-B14F-4D97-AF65-F5344CB8AC3E}">
        <p14:creationId xmlns:p14="http://schemas.microsoft.com/office/powerpoint/2010/main" val="1114142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F374F92-B00A-4D09-B0EE-04913D0B4F48}" type="datetimeFigureOut">
              <a:rPr kumimoji="1" lang="ja-JP" altLang="en-US" smtClean="0"/>
              <a:t>2021/8/27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20CC95-6A8A-4810-AC3B-B260521CB0C3}" type="slidenum">
              <a:rPr kumimoji="1" lang="ja-JP" altLang="en-US" smtClean="0"/>
              <a:t>‹#›</a:t>
            </a:fld>
            <a:endParaRPr kumimoji="1" lang="ja-JP" altLang="en-US"/>
          </a:p>
        </p:txBody>
      </p:sp>
    </p:spTree>
    <p:extLst>
      <p:ext uri="{BB962C8B-B14F-4D97-AF65-F5344CB8AC3E}">
        <p14:creationId xmlns:p14="http://schemas.microsoft.com/office/powerpoint/2010/main" val="608184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F374F92-B00A-4D09-B0EE-04913D0B4F48}" type="datetimeFigureOut">
              <a:rPr kumimoji="1" lang="ja-JP" altLang="en-US" smtClean="0"/>
              <a:t>2021/8/27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20CC95-6A8A-4810-AC3B-B260521CB0C3}" type="slidenum">
              <a:rPr kumimoji="1" lang="ja-JP" altLang="en-US" smtClean="0"/>
              <a:t>‹#›</a:t>
            </a:fld>
            <a:endParaRPr kumimoji="1" lang="ja-JP" altLang="en-US"/>
          </a:p>
        </p:txBody>
      </p:sp>
    </p:spTree>
    <p:extLst>
      <p:ext uri="{BB962C8B-B14F-4D97-AF65-F5344CB8AC3E}">
        <p14:creationId xmlns:p14="http://schemas.microsoft.com/office/powerpoint/2010/main" val="626060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F374F92-B00A-4D09-B0EE-04913D0B4F48}" type="datetimeFigureOut">
              <a:rPr kumimoji="1" lang="ja-JP" altLang="en-US" smtClean="0"/>
              <a:t>2021/8/27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220CC95-6A8A-4810-AC3B-B260521CB0C3}" type="slidenum">
              <a:rPr kumimoji="1" lang="ja-JP" altLang="en-US" smtClean="0"/>
              <a:t>‹#›</a:t>
            </a:fld>
            <a:endParaRPr kumimoji="1" lang="ja-JP" altLang="en-US"/>
          </a:p>
        </p:txBody>
      </p:sp>
    </p:spTree>
    <p:extLst>
      <p:ext uri="{BB962C8B-B14F-4D97-AF65-F5344CB8AC3E}">
        <p14:creationId xmlns:p14="http://schemas.microsoft.com/office/powerpoint/2010/main" val="4052999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F374F92-B00A-4D09-B0EE-04913D0B4F48}" type="datetimeFigureOut">
              <a:rPr kumimoji="1" lang="ja-JP" altLang="en-US" smtClean="0"/>
              <a:t>2021/8/27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220CC95-6A8A-4810-AC3B-B260521CB0C3}" type="slidenum">
              <a:rPr kumimoji="1" lang="ja-JP" altLang="en-US" smtClean="0"/>
              <a:t>‹#›</a:t>
            </a:fld>
            <a:endParaRPr kumimoji="1" lang="ja-JP" altLang="en-US"/>
          </a:p>
        </p:txBody>
      </p:sp>
    </p:spTree>
    <p:extLst>
      <p:ext uri="{BB962C8B-B14F-4D97-AF65-F5344CB8AC3E}">
        <p14:creationId xmlns:p14="http://schemas.microsoft.com/office/powerpoint/2010/main" val="434156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F374F92-B00A-4D09-B0EE-04913D0B4F48}" type="datetimeFigureOut">
              <a:rPr kumimoji="1" lang="ja-JP" altLang="en-US" smtClean="0"/>
              <a:t>2021/8/27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220CC95-6A8A-4810-AC3B-B260521CB0C3}" type="slidenum">
              <a:rPr kumimoji="1" lang="ja-JP" altLang="en-US" smtClean="0"/>
              <a:t>‹#›</a:t>
            </a:fld>
            <a:endParaRPr kumimoji="1" lang="ja-JP" altLang="en-US"/>
          </a:p>
        </p:txBody>
      </p:sp>
    </p:spTree>
    <p:extLst>
      <p:ext uri="{BB962C8B-B14F-4D97-AF65-F5344CB8AC3E}">
        <p14:creationId xmlns:p14="http://schemas.microsoft.com/office/powerpoint/2010/main" val="3133532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F374F92-B00A-4D09-B0EE-04913D0B4F48}" type="datetimeFigureOut">
              <a:rPr kumimoji="1" lang="ja-JP" altLang="en-US" smtClean="0"/>
              <a:t>2021/8/27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220CC95-6A8A-4810-AC3B-B260521CB0C3}" type="slidenum">
              <a:rPr kumimoji="1" lang="ja-JP" altLang="en-US" smtClean="0"/>
              <a:t>‹#›</a:t>
            </a:fld>
            <a:endParaRPr kumimoji="1" lang="ja-JP" altLang="en-US"/>
          </a:p>
        </p:txBody>
      </p:sp>
    </p:spTree>
    <p:extLst>
      <p:ext uri="{BB962C8B-B14F-4D97-AF65-F5344CB8AC3E}">
        <p14:creationId xmlns:p14="http://schemas.microsoft.com/office/powerpoint/2010/main" val="3555823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F374F92-B00A-4D09-B0EE-04913D0B4F48}" type="datetimeFigureOut">
              <a:rPr kumimoji="1" lang="ja-JP" altLang="en-US" smtClean="0"/>
              <a:t>2021/8/27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220CC95-6A8A-4810-AC3B-B260521CB0C3}" type="slidenum">
              <a:rPr kumimoji="1" lang="ja-JP" altLang="en-US" smtClean="0"/>
              <a:t>‹#›</a:t>
            </a:fld>
            <a:endParaRPr kumimoji="1" lang="ja-JP" altLang="en-US"/>
          </a:p>
        </p:txBody>
      </p:sp>
    </p:spTree>
    <p:extLst>
      <p:ext uri="{BB962C8B-B14F-4D97-AF65-F5344CB8AC3E}">
        <p14:creationId xmlns:p14="http://schemas.microsoft.com/office/powerpoint/2010/main" val="169128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F374F92-B00A-4D09-B0EE-04913D0B4F48}" type="datetimeFigureOut">
              <a:rPr kumimoji="1" lang="ja-JP" altLang="en-US" smtClean="0"/>
              <a:t>2021/8/27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220CC95-6A8A-4810-AC3B-B260521CB0C3}" type="slidenum">
              <a:rPr kumimoji="1" lang="ja-JP" altLang="en-US" smtClean="0"/>
              <a:t>‹#›</a:t>
            </a:fld>
            <a:endParaRPr kumimoji="1" lang="ja-JP" altLang="en-US"/>
          </a:p>
        </p:txBody>
      </p:sp>
    </p:spTree>
    <p:extLst>
      <p:ext uri="{BB962C8B-B14F-4D97-AF65-F5344CB8AC3E}">
        <p14:creationId xmlns:p14="http://schemas.microsoft.com/office/powerpoint/2010/main" val="525413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F374F92-B00A-4D09-B0EE-04913D0B4F48}" type="datetimeFigureOut">
              <a:rPr kumimoji="1" lang="ja-JP" altLang="en-US" smtClean="0"/>
              <a:t>2021/8/27</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7220CC95-6A8A-4810-AC3B-B260521CB0C3}" type="slidenum">
              <a:rPr kumimoji="1" lang="ja-JP" altLang="en-US" smtClean="0"/>
              <a:t>‹#›</a:t>
            </a:fld>
            <a:endParaRPr kumimoji="1" lang="ja-JP" altLang="en-US"/>
          </a:p>
        </p:txBody>
      </p:sp>
    </p:spTree>
    <p:extLst>
      <p:ext uri="{BB962C8B-B14F-4D97-AF65-F5344CB8AC3E}">
        <p14:creationId xmlns:p14="http://schemas.microsoft.com/office/powerpoint/2010/main" val="3085491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mailto:info@team-chef.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36574" y="345058"/>
            <a:ext cx="6383547" cy="1389013"/>
          </a:xfrm>
          <a:prstGeom prst="roundRect">
            <a:avLst>
              <a:gd name="adj" fmla="val 0"/>
            </a:avLst>
          </a:prstGeom>
          <a:ln w="5715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 name="テキスト ボックス 4"/>
          <p:cNvSpPr txBox="1"/>
          <p:nvPr/>
        </p:nvSpPr>
        <p:spPr>
          <a:xfrm>
            <a:off x="5471164" y="2477"/>
            <a:ext cx="1441420" cy="307777"/>
          </a:xfrm>
          <a:prstGeom prst="rect">
            <a:avLst/>
          </a:prstGeom>
          <a:noFill/>
        </p:spPr>
        <p:txBody>
          <a:bodyPr wrap="none" rtlCol="0">
            <a:spAutoFit/>
          </a:bodyPr>
          <a:lstStyle/>
          <a:p>
            <a:r>
              <a:rPr lang="ja-JP" altLang="en-US" sz="1400" dirty="0">
                <a:latin typeface="Meiryo UI" panose="020B0604030504040204" pitchFamily="50" charset="-128"/>
                <a:ea typeface="Meiryo UI" panose="020B0604030504040204" pitchFamily="50" charset="-128"/>
              </a:rPr>
              <a:t>２０２１</a:t>
            </a:r>
            <a:r>
              <a:rPr kumimoji="1" lang="ja-JP" altLang="en-US" sz="1400" dirty="0">
                <a:latin typeface="Meiryo UI" panose="020B0604030504040204" pitchFamily="50" charset="-128"/>
                <a:ea typeface="Meiryo UI" panose="020B0604030504040204" pitchFamily="50" charset="-128"/>
              </a:rPr>
              <a:t>年８</a:t>
            </a:r>
            <a:r>
              <a:rPr lang="ja-JP" altLang="en-US" sz="1400" dirty="0">
                <a:latin typeface="Meiryo UI" panose="020B0604030504040204" pitchFamily="50" charset="-128"/>
                <a:ea typeface="Meiryo UI" panose="020B0604030504040204" pitchFamily="50" charset="-128"/>
              </a:rPr>
              <a:t>月</a:t>
            </a:r>
            <a:endParaRPr kumimoji="1" lang="ja-JP" altLang="en-US" sz="14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255473" y="419580"/>
            <a:ext cx="6343087" cy="307777"/>
          </a:xfrm>
          <a:prstGeom prst="rect">
            <a:avLst/>
          </a:prstGeom>
          <a:noFill/>
        </p:spPr>
        <p:txBody>
          <a:bodyPr wrap="square" rtlCol="0">
            <a:spAutoFit/>
          </a:bodyPr>
          <a:lstStyle/>
          <a:p>
            <a:pPr algn="ctr"/>
            <a:r>
              <a:rPr kumimoji="1" lang="ja-JP" altLang="en-US"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コロナ禍をチャンスに転換！非対面型の新たな販路開拓支援事業～</a:t>
            </a:r>
            <a:endParaRPr kumimoji="1" lang="ja-JP" altLang="en-US" sz="1400" b="1"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1508445" y="642564"/>
            <a:ext cx="3841116" cy="707886"/>
          </a:xfrm>
          <a:prstGeom prst="rect">
            <a:avLst/>
          </a:prstGeom>
          <a:noFill/>
        </p:spPr>
        <p:txBody>
          <a:bodyPr wrap="none" rtlCol="0">
            <a:spAutoFit/>
          </a:bodyPr>
          <a:lstStyle/>
          <a:p>
            <a:pPr algn="ctr"/>
            <a:r>
              <a:rPr lang="ja-JP" altLang="en-US" sz="2000" b="1" dirty="0">
                <a:latin typeface="+mn-ea"/>
              </a:rPr>
              <a:t>「</a:t>
            </a:r>
            <a:r>
              <a:rPr lang="en-US" altLang="ja-JP" sz="2000" b="1" dirty="0">
                <a:latin typeface="+mn-ea"/>
              </a:rPr>
              <a:t>buyer</a:t>
            </a:r>
            <a:r>
              <a:rPr lang="en-US" altLang="ja-JP" sz="2000" b="1" dirty="0">
                <a:latin typeface="游ゴシック" panose="020B0400000000000000" pitchFamily="50" charset="-128"/>
                <a:ea typeface="游ゴシック" panose="020B0400000000000000" pitchFamily="50" charset="-128"/>
              </a:rPr>
              <a:t>’</a:t>
            </a:r>
            <a:r>
              <a:rPr lang="en-US" altLang="ja-JP" sz="2000" b="1" dirty="0">
                <a:latin typeface="+mn-ea"/>
              </a:rPr>
              <a:t>s room 2021</a:t>
            </a:r>
            <a:r>
              <a:rPr lang="ja-JP" altLang="en-US" sz="2000" b="1" dirty="0">
                <a:latin typeface="+mn-ea"/>
              </a:rPr>
              <a:t>（</a:t>
            </a:r>
            <a:r>
              <a:rPr lang="en-US" altLang="ja-JP" sz="2000" b="1" dirty="0">
                <a:latin typeface="+mn-ea"/>
              </a:rPr>
              <a:t>11</a:t>
            </a:r>
            <a:r>
              <a:rPr lang="ja-JP" altLang="en-US" sz="2000" b="1" dirty="0">
                <a:latin typeface="+mn-ea"/>
              </a:rPr>
              <a:t>月の部）」</a:t>
            </a:r>
            <a:endParaRPr kumimoji="1" lang="en-US" altLang="ja-JP" sz="1400" b="1" dirty="0">
              <a:solidFill>
                <a:schemeClr val="tx1">
                  <a:lumMod val="75000"/>
                  <a:lumOff val="25000"/>
                </a:schemeClr>
              </a:solidFill>
              <a:latin typeface="+mn-ea"/>
            </a:endParaRPr>
          </a:p>
          <a:p>
            <a:pPr algn="ctr"/>
            <a:r>
              <a:rPr lang="ja-JP" altLang="en-US" sz="2000" b="1" dirty="0">
                <a:solidFill>
                  <a:schemeClr val="tx1">
                    <a:lumMod val="75000"/>
                    <a:lumOff val="25000"/>
                  </a:schemeClr>
                </a:solidFill>
                <a:latin typeface="+mn-ea"/>
              </a:rPr>
              <a:t>エントリー商品募集のご案内</a:t>
            </a:r>
            <a:endParaRPr kumimoji="1" lang="ja-JP" altLang="en-US" sz="2000" b="1" dirty="0">
              <a:solidFill>
                <a:schemeClr val="tx1">
                  <a:lumMod val="75000"/>
                  <a:lumOff val="25000"/>
                </a:schemeClr>
              </a:solidFill>
              <a:latin typeface="+mn-ea"/>
            </a:endParaRPr>
          </a:p>
        </p:txBody>
      </p:sp>
      <p:sp>
        <p:nvSpPr>
          <p:cNvPr id="8" name="テキスト ボックス 7"/>
          <p:cNvSpPr txBox="1"/>
          <p:nvPr/>
        </p:nvSpPr>
        <p:spPr>
          <a:xfrm>
            <a:off x="215013" y="1437370"/>
            <a:ext cx="6409148" cy="253916"/>
          </a:xfrm>
          <a:prstGeom prst="rect">
            <a:avLst/>
          </a:prstGeom>
          <a:noFill/>
        </p:spPr>
        <p:txBody>
          <a:bodyPr wrap="square" rtlCol="0">
            <a:spAutoFit/>
          </a:bodyPr>
          <a:lstStyle/>
          <a:p>
            <a:pPr algn="ctr"/>
            <a:r>
              <a:rPr lang="ja-JP" altLang="en-US" sz="1050" b="1" dirty="0">
                <a:latin typeface="メイリオ" panose="020B0604030504040204" pitchFamily="50" charset="-128"/>
                <a:ea typeface="メイリオ" panose="020B0604030504040204" pitchFamily="50" charset="-128"/>
              </a:rPr>
              <a:t>■</a:t>
            </a:r>
            <a:r>
              <a:rPr kumimoji="1" lang="ja-JP" altLang="en-US" sz="1050" b="1" dirty="0">
                <a:latin typeface="メイリオ" panose="020B0604030504040204" pitchFamily="50" charset="-128"/>
                <a:ea typeface="メイリオ" panose="020B0604030504040204" pitchFamily="50" charset="-128"/>
              </a:rPr>
              <a:t>募集締切</a:t>
            </a:r>
            <a:r>
              <a:rPr lang="ja-JP" altLang="en-US" sz="1050" b="1" dirty="0">
                <a:latin typeface="メイリオ" panose="020B0604030504040204" pitchFamily="50" charset="-128"/>
                <a:ea typeface="メイリオ" panose="020B0604030504040204" pitchFamily="50" charset="-128"/>
              </a:rPr>
              <a:t>：令和３</a:t>
            </a:r>
            <a:r>
              <a:rPr kumimoji="1" lang="ja-JP" altLang="en-US" sz="1050" b="1" dirty="0">
                <a:latin typeface="メイリオ" panose="020B0604030504040204" pitchFamily="50" charset="-128"/>
                <a:ea typeface="メイリオ" panose="020B0604030504040204" pitchFamily="50" charset="-128"/>
              </a:rPr>
              <a:t>年</a:t>
            </a:r>
            <a:r>
              <a:rPr lang="ja-JP" altLang="en-US" sz="1050" b="1" dirty="0">
                <a:latin typeface="メイリオ" panose="020B0604030504040204" pitchFamily="50" charset="-128"/>
                <a:ea typeface="メイリオ" panose="020B0604030504040204" pitchFamily="50" charset="-128"/>
              </a:rPr>
              <a:t>９</a:t>
            </a:r>
            <a:r>
              <a:rPr kumimoji="1" lang="ja-JP" altLang="en-US" sz="1050" b="1" dirty="0">
                <a:latin typeface="メイリオ" panose="020B0604030504040204" pitchFamily="50" charset="-128"/>
                <a:ea typeface="メイリオ" panose="020B0604030504040204" pitchFamily="50" charset="-128"/>
              </a:rPr>
              <a:t>月３０日（木）</a:t>
            </a:r>
            <a:r>
              <a:rPr lang="ja-JP" altLang="en-US" sz="1050" b="1" dirty="0">
                <a:latin typeface="メイリオ" panose="020B0604030504040204" pitchFamily="50" charset="-128"/>
                <a:ea typeface="メイリオ" panose="020B0604030504040204" pitchFamily="50" charset="-128"/>
              </a:rPr>
              <a:t>１７</a:t>
            </a:r>
            <a:r>
              <a:rPr kumimoji="1" lang="ja-JP" altLang="en-US" sz="1050" b="1" dirty="0">
                <a:latin typeface="メイリオ" panose="020B0604030504040204" pitchFamily="50" charset="-128"/>
                <a:ea typeface="メイリオ" panose="020B0604030504040204" pitchFamily="50" charset="-128"/>
              </a:rPr>
              <a:t>時まで　</a:t>
            </a:r>
            <a:r>
              <a:rPr lang="ja-JP" altLang="en-US" sz="1050" b="1" dirty="0">
                <a:latin typeface="メイリオ" panose="020B0604030504040204" pitchFamily="50" charset="-128"/>
                <a:ea typeface="メイリオ" panose="020B0604030504040204" pitchFamily="50" charset="-128"/>
              </a:rPr>
              <a:t>■審査会開催日：令和３年１１月２６日（金）</a:t>
            </a:r>
            <a:endParaRPr kumimoji="1" lang="ja-JP" altLang="en-US" sz="1050" b="1"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234903" y="1841202"/>
            <a:ext cx="6386889" cy="954107"/>
          </a:xfrm>
          <a:prstGeom prst="rect">
            <a:avLst/>
          </a:prstGeom>
          <a:noFill/>
        </p:spPr>
        <p:txBody>
          <a:bodyPr wrap="square" rtlCol="0">
            <a:spAutoFit/>
          </a:bodyPr>
          <a:lstStyle/>
          <a:p>
            <a:pPr algn="just"/>
            <a:r>
              <a:rPr lang="ja-JP" altLang="en-US" sz="1200" b="1" dirty="0">
                <a:solidFill>
                  <a:schemeClr val="tx1">
                    <a:lumMod val="85000"/>
                    <a:lumOff val="15000"/>
                  </a:schemeClr>
                </a:solidFill>
                <a:latin typeface="+mn-ea"/>
              </a:rPr>
              <a:t>　</a:t>
            </a: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地域の資源・技術の活用、商工会の支援のもとに開発された特産品の普及や中小・小規模事業者の販路開拓を支援することを目的とした「</a:t>
            </a:r>
            <a:r>
              <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rPr>
              <a:t>buyer‘s room</a:t>
            </a: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バイヤーズルーム）」を実施いたします。昨年度から開始した本事業は、「審査会型ビジネスマッチング」をテーマにし、商談に重点を置き、</a:t>
            </a:r>
            <a:r>
              <a:rPr lang="en-US" altLang="ja-JP" sz="1100" dirty="0">
                <a:latin typeface="メイリオ" panose="020B0604030504040204" pitchFamily="50" charset="-128"/>
                <a:ea typeface="メイリオ" panose="020B0604030504040204" pitchFamily="50" charset="-128"/>
              </a:rPr>
              <a:t>187</a:t>
            </a:r>
            <a:r>
              <a:rPr lang="ja-JP" altLang="en-US" sz="1100" dirty="0">
                <a:latin typeface="メイリオ" panose="020B0604030504040204" pitchFamily="50" charset="-128"/>
                <a:ea typeface="メイリオ" panose="020B0604030504040204" pitchFamily="50" charset="-128"/>
              </a:rPr>
              <a:t>件の新規商談が発生しました。本年度も褒賞による付加価値向上に加え、ビジネスマッチング強化を目指します。皆様のご応募を</a:t>
            </a:r>
            <a:r>
              <a:rPr kumimoji="1" lang="ja-JP" altLang="en-US" sz="1100" dirty="0">
                <a:latin typeface="メイリオ" panose="020B0604030504040204" pitchFamily="50" charset="-128"/>
                <a:ea typeface="メイリオ" panose="020B0604030504040204" pitchFamily="50" charset="-128"/>
              </a:rPr>
              <a:t>お待ちして</a:t>
            </a:r>
            <a:r>
              <a:rPr lang="ja-JP" altLang="en-US" sz="1100" dirty="0">
                <a:latin typeface="メイリオ" panose="020B0604030504040204" pitchFamily="50" charset="-128"/>
                <a:ea typeface="メイリオ" panose="020B0604030504040204" pitchFamily="50" charset="-128"/>
              </a:rPr>
              <a:t>おり</a:t>
            </a:r>
            <a:r>
              <a:rPr kumimoji="1" lang="ja-JP" altLang="en-US" sz="1100" dirty="0">
                <a:latin typeface="メイリオ" panose="020B0604030504040204" pitchFamily="50" charset="-128"/>
                <a:ea typeface="メイリオ" panose="020B0604030504040204" pitchFamily="50" charset="-128"/>
              </a:rPr>
              <a:t>ます。</a:t>
            </a:r>
            <a:endParaRPr kumimoji="1" lang="en-US" altLang="ja-JP" sz="1200" dirty="0">
              <a:latin typeface="メイリオ" panose="020B0604030504040204" pitchFamily="50" charset="-128"/>
              <a:ea typeface="メイリオ" panose="020B0604030504040204" pitchFamily="50" charset="-128"/>
            </a:endParaRPr>
          </a:p>
        </p:txBody>
      </p:sp>
      <p:sp>
        <p:nvSpPr>
          <p:cNvPr id="34" name="テキスト ボックス 33"/>
          <p:cNvSpPr txBox="1"/>
          <p:nvPr/>
        </p:nvSpPr>
        <p:spPr>
          <a:xfrm>
            <a:off x="322461" y="3285490"/>
            <a:ext cx="6228000" cy="1107996"/>
          </a:xfrm>
          <a:prstGeom prst="rect">
            <a:avLst/>
          </a:prstGeom>
          <a:noFill/>
        </p:spPr>
        <p:txBody>
          <a:bodyPr wrap="square" rtlCol="0">
            <a:spAutoFit/>
          </a:bodyPr>
          <a:lstStyle/>
          <a:p>
            <a:pPr algn="just"/>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（１）審査会 </a:t>
            </a:r>
            <a:r>
              <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令和</a:t>
            </a:r>
            <a:r>
              <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rPr>
              <a:t>3</a:t>
            </a: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年</a:t>
            </a:r>
            <a:r>
              <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rPr>
              <a:t>11</a:t>
            </a: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月</a:t>
            </a:r>
            <a:r>
              <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rPr>
              <a:t>26</a:t>
            </a: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日実施</a:t>
            </a:r>
            <a:r>
              <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rPr>
              <a:t>)</a:t>
            </a:r>
          </a:p>
          <a:p>
            <a:pPr marL="266700" indent="-266700" algn="just"/>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　　約</a:t>
            </a:r>
            <a:r>
              <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rPr>
              <a:t>40</a:t>
            </a: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社の審査バイヤー</a:t>
            </a:r>
            <a:r>
              <a:rPr lang="ja-JP" altLang="en-US" sz="1100" dirty="0">
                <a:latin typeface="メイリオ" panose="020B0604030504040204" pitchFamily="50" charset="-128"/>
                <a:ea typeface="メイリオ" panose="020B0604030504040204" pitchFamily="50" charset="-128"/>
              </a:rPr>
              <a:t>（スーパー、セレクトショップ、通販、カタログギフト、飲食店、</a:t>
            </a:r>
            <a:endParaRPr lang="en-US" altLang="ja-JP" sz="1100" dirty="0">
              <a:latin typeface="メイリオ" pitchFamily="50" charset="-128"/>
              <a:ea typeface="メイリオ" pitchFamily="50" charset="-128"/>
            </a:endParaRPr>
          </a:p>
          <a:p>
            <a:pPr marL="266700" indent="-266700" algn="just"/>
            <a:r>
              <a:rPr lang="en-US" altLang="ja-JP" sz="1100" dirty="0">
                <a:latin typeface="メイリオ" pitchFamily="50" charset="-128"/>
                <a:ea typeface="メイリオ" pitchFamily="50" charset="-128"/>
              </a:rPr>
              <a:t>      </a:t>
            </a:r>
            <a:r>
              <a:rPr lang="ja-JP" altLang="en-US" sz="1100" dirty="0">
                <a:latin typeface="メイリオ" pitchFamily="50" charset="-128"/>
                <a:ea typeface="メイリオ" pitchFamily="50" charset="-128"/>
              </a:rPr>
              <a:t>宅配、卸会社、シェフ等）</a:t>
            </a: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が試食等により審査を行い、賞を決定します。</a:t>
            </a:r>
            <a:endPar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endParaRPr>
          </a:p>
          <a:p>
            <a:pPr marL="266700" indent="-266700" algn="just"/>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　　受賞品には個別商談の機会を創出します。</a:t>
            </a:r>
            <a:endPar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endParaRPr>
          </a:p>
          <a:p>
            <a:pPr marL="266700" indent="-266700" algn="just"/>
            <a:endPar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endParaRPr>
          </a:p>
          <a:p>
            <a:pPr marL="266700" indent="-266700" algn="just"/>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（審査員の皆様）</a:t>
            </a:r>
            <a:endPar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36" name="角丸四角形 35"/>
          <p:cNvSpPr/>
          <p:nvPr/>
        </p:nvSpPr>
        <p:spPr>
          <a:xfrm>
            <a:off x="236947" y="2793014"/>
            <a:ext cx="6382800" cy="4154696"/>
          </a:xfrm>
          <a:prstGeom prst="roundRect">
            <a:avLst>
              <a:gd name="adj" fmla="val 4241"/>
            </a:avLst>
          </a:prstGeom>
          <a:noFill/>
          <a:ln w="1905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0" name="星 5 9"/>
          <p:cNvSpPr/>
          <p:nvPr/>
        </p:nvSpPr>
        <p:spPr>
          <a:xfrm>
            <a:off x="273688" y="2752287"/>
            <a:ext cx="552784" cy="501341"/>
          </a:xfrm>
          <a:prstGeom prst="star5">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47" name="テキスト ボックス 46"/>
          <p:cNvSpPr txBox="1"/>
          <p:nvPr/>
        </p:nvSpPr>
        <p:spPr>
          <a:xfrm>
            <a:off x="826471" y="2902960"/>
            <a:ext cx="5920667" cy="400110"/>
          </a:xfrm>
          <a:prstGeom prst="rect">
            <a:avLst/>
          </a:prstGeom>
          <a:noFill/>
        </p:spPr>
        <p:txBody>
          <a:bodyPr wrap="square" rtlCol="0">
            <a:spAutoFit/>
          </a:bodyPr>
          <a:lstStyle/>
          <a:p>
            <a:r>
              <a:rPr lang="ja-JP" altLang="en-US" sz="1400" b="1" u="sng" dirty="0">
                <a:solidFill>
                  <a:schemeClr val="tx1">
                    <a:lumMod val="85000"/>
                    <a:lumOff val="15000"/>
                  </a:schemeClr>
                </a:solidFill>
                <a:latin typeface="メイリオ" panose="020B0604030504040204" pitchFamily="50" charset="-128"/>
                <a:ea typeface="メイリオ" panose="020B0604030504040204" pitchFamily="50" charset="-128"/>
              </a:rPr>
              <a:t>特典１：審査会を含め、</a:t>
            </a:r>
            <a:r>
              <a:rPr lang="ja-JP" altLang="en-US" sz="2000" b="1" u="sng" dirty="0">
                <a:latin typeface="メイリオ" panose="020B0604030504040204" pitchFamily="50" charset="-128"/>
                <a:ea typeface="メイリオ" panose="020B0604030504040204" pitchFamily="50" charset="-128"/>
              </a:rPr>
              <a:t>最大　  回</a:t>
            </a:r>
            <a:r>
              <a:rPr lang="ja-JP" altLang="en-US" sz="1400" b="1" u="sng" dirty="0">
                <a:solidFill>
                  <a:schemeClr val="tx1">
                    <a:lumMod val="85000"/>
                    <a:lumOff val="15000"/>
                  </a:schemeClr>
                </a:solidFill>
                <a:latin typeface="メイリオ" panose="020B0604030504040204" pitchFamily="50" charset="-128"/>
                <a:ea typeface="メイリオ" panose="020B0604030504040204" pitchFamily="50" charset="-128"/>
              </a:rPr>
              <a:t>の販路開拓のチャンス</a:t>
            </a:r>
            <a:endParaRPr lang="en-US" altLang="ja-JP" sz="1400" b="1" u="sng"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78" name="テキスト ボックス 77"/>
          <p:cNvSpPr txBox="1"/>
          <p:nvPr/>
        </p:nvSpPr>
        <p:spPr>
          <a:xfrm>
            <a:off x="360246" y="5649960"/>
            <a:ext cx="6228000" cy="1231106"/>
          </a:xfrm>
          <a:prstGeom prst="rect">
            <a:avLst/>
          </a:prstGeom>
          <a:noFill/>
        </p:spPr>
        <p:txBody>
          <a:bodyPr wrap="square" rtlCol="0">
            <a:spAutoFit/>
          </a:bodyPr>
          <a:lstStyle/>
          <a:p>
            <a:pPr algn="just"/>
            <a:endParaRPr lang="en-US" altLang="ja-JP" sz="1100" dirty="0">
              <a:latin typeface="メイリオ" panose="020B0604030504040204" pitchFamily="50" charset="-128"/>
              <a:ea typeface="メイリオ" panose="020B0604030504040204" pitchFamily="50" charset="-128"/>
            </a:endParaRPr>
          </a:p>
          <a:p>
            <a:pPr algn="just"/>
            <a:endParaRPr lang="en-US" altLang="ja-JP" sz="1100" dirty="0">
              <a:latin typeface="メイリオ" panose="020B0604030504040204" pitchFamily="50" charset="-128"/>
              <a:ea typeface="メイリオ" panose="020B0604030504040204" pitchFamily="50" charset="-128"/>
            </a:endParaRPr>
          </a:p>
          <a:p>
            <a:pPr algn="just"/>
            <a:r>
              <a:rPr lang="ja-JP" altLang="en-US" sz="1100" dirty="0">
                <a:latin typeface="メイリオ" panose="020B0604030504040204" pitchFamily="50" charset="-128"/>
                <a:ea typeface="メイリオ" panose="020B0604030504040204" pitchFamily="50" charset="-128"/>
              </a:rPr>
              <a:t>（２）受賞品をメール配信にて流通関係者へ</a:t>
            </a:r>
            <a:r>
              <a:rPr lang="en-US" altLang="ja-JP" sz="1100" dirty="0">
                <a:latin typeface="メイリオ" panose="020B0604030504040204" pitchFamily="50" charset="-128"/>
                <a:ea typeface="メイリオ" panose="020B0604030504040204" pitchFamily="50" charset="-128"/>
              </a:rPr>
              <a:t>PR</a:t>
            </a:r>
            <a:r>
              <a:rPr lang="ja-JP" altLang="en-US" sz="1100" dirty="0">
                <a:latin typeface="メイリオ" panose="020B0604030504040204" pitchFamily="50" charset="-128"/>
                <a:ea typeface="メイリオ" panose="020B0604030504040204" pitchFamily="50" charset="-128"/>
              </a:rPr>
              <a:t>（令和</a:t>
            </a:r>
            <a:r>
              <a:rPr lang="en-US" altLang="ja-JP" sz="1100" dirty="0">
                <a:latin typeface="メイリオ" panose="020B0604030504040204" pitchFamily="50" charset="-128"/>
                <a:ea typeface="メイリオ" panose="020B0604030504040204" pitchFamily="50" charset="-128"/>
              </a:rPr>
              <a:t>3</a:t>
            </a:r>
            <a:r>
              <a:rPr lang="ja-JP" altLang="en-US" sz="1100" dirty="0">
                <a:latin typeface="メイリオ" panose="020B0604030504040204" pitchFamily="50" charset="-128"/>
                <a:ea typeface="メイリオ" panose="020B0604030504040204" pitchFamily="50" charset="-128"/>
              </a:rPr>
              <a:t>年</a:t>
            </a:r>
            <a:r>
              <a:rPr lang="en-US" altLang="ja-JP" sz="1100" dirty="0">
                <a:latin typeface="メイリオ" panose="020B0604030504040204" pitchFamily="50" charset="-128"/>
                <a:ea typeface="メイリオ" panose="020B0604030504040204" pitchFamily="50" charset="-128"/>
              </a:rPr>
              <a:t>12</a:t>
            </a:r>
            <a:r>
              <a:rPr lang="ja-JP" altLang="en-US" sz="1100" dirty="0">
                <a:latin typeface="メイリオ" panose="020B0604030504040204" pitchFamily="50" charset="-128"/>
                <a:ea typeface="メイリオ" panose="020B0604030504040204" pitchFamily="50" charset="-128"/>
              </a:rPr>
              <a:t>月実施）</a:t>
            </a:r>
            <a:endParaRPr lang="ja-JP" altLang="ja-JP" sz="1100" dirty="0">
              <a:latin typeface="メイリオ" panose="020B0604030504040204" pitchFamily="50" charset="-128"/>
              <a:ea typeface="メイリオ" panose="020B0604030504040204" pitchFamily="50" charset="-128"/>
            </a:endParaRPr>
          </a:p>
          <a:p>
            <a:pPr algn="just"/>
            <a:r>
              <a:rPr lang="ja-JP" altLang="en-US" sz="1100" dirty="0">
                <a:latin typeface="メイリオ" panose="020B0604030504040204" pitchFamily="50" charset="-128"/>
                <a:ea typeface="メイリオ" panose="020B0604030504040204" pitchFamily="50" charset="-128"/>
              </a:rPr>
              <a:t>　　受賞品を対象に</a:t>
            </a:r>
            <a:r>
              <a:rPr lang="en-US" altLang="ja-JP" sz="1100" dirty="0">
                <a:latin typeface="メイリオ" panose="020B0604030504040204" pitchFamily="50" charset="-128"/>
                <a:ea typeface="メイリオ" panose="020B0604030504040204" pitchFamily="50" charset="-128"/>
              </a:rPr>
              <a:t>50</a:t>
            </a:r>
            <a:r>
              <a:rPr lang="ja-JP" altLang="en-US" sz="1100" dirty="0">
                <a:latin typeface="メイリオ" panose="020B0604030504040204" pitchFamily="50" charset="-128"/>
                <a:ea typeface="メイリオ" panose="020B0604030504040204" pitchFamily="50" charset="-128"/>
              </a:rPr>
              <a:t>名以上の流通関係者に対してメールにて商品</a:t>
            </a:r>
            <a:r>
              <a:rPr lang="en-US" altLang="ja-JP" sz="1100" dirty="0">
                <a:latin typeface="メイリオ" panose="020B0604030504040204" pitchFamily="50" charset="-128"/>
                <a:ea typeface="メイリオ" panose="020B0604030504040204" pitchFamily="50" charset="-128"/>
              </a:rPr>
              <a:t>PR</a:t>
            </a:r>
            <a:r>
              <a:rPr lang="ja-JP" altLang="en-US" sz="1100" dirty="0">
                <a:latin typeface="メイリオ" panose="020B0604030504040204" pitchFamily="50" charset="-128"/>
                <a:ea typeface="メイリオ" panose="020B0604030504040204" pitchFamily="50" charset="-128"/>
              </a:rPr>
              <a:t>を行います。</a:t>
            </a:r>
            <a:endParaRPr lang="en-US" altLang="ja-JP" sz="1100" dirty="0">
              <a:latin typeface="メイリオ" panose="020B0604030504040204" pitchFamily="50" charset="-128"/>
              <a:ea typeface="メイリオ" panose="020B0604030504040204" pitchFamily="50" charset="-128"/>
            </a:endParaRPr>
          </a:p>
          <a:p>
            <a:pPr algn="just"/>
            <a:r>
              <a:rPr lang="ja-JP" altLang="en-US" sz="1100" dirty="0">
                <a:latin typeface="メイリオ" panose="020B0604030504040204" pitchFamily="50" charset="-128"/>
                <a:ea typeface="メイリオ" panose="020B0604030504040204" pitchFamily="50" charset="-128"/>
              </a:rPr>
              <a:t>　　商談を希望する企業があった場合、個別にメールにて商談希望企業をご紹介します。</a:t>
            </a:r>
            <a:endParaRPr lang="en-US" altLang="ja-JP" sz="1100" dirty="0">
              <a:latin typeface="メイリオ" panose="020B0604030504040204" pitchFamily="50" charset="-128"/>
              <a:ea typeface="メイリオ" panose="020B0604030504040204" pitchFamily="50" charset="-128"/>
            </a:endParaRPr>
          </a:p>
          <a:p>
            <a:pPr algn="just"/>
            <a:endParaRPr lang="en-US" altLang="ja-JP" sz="800" dirty="0">
              <a:latin typeface="メイリオ" panose="020B0604030504040204" pitchFamily="50" charset="-128"/>
              <a:ea typeface="メイリオ" panose="020B0604030504040204" pitchFamily="50" charset="-128"/>
            </a:endParaRPr>
          </a:p>
          <a:p>
            <a:pPr algn="just"/>
            <a:r>
              <a:rPr lang="ja-JP" altLang="en-US" sz="1100" b="1" dirty="0">
                <a:latin typeface="メイリオ" panose="020B0604030504040204" pitchFamily="50" charset="-128"/>
                <a:ea typeface="メイリオ" panose="020B0604030504040204" pitchFamily="50" charset="-128"/>
              </a:rPr>
              <a:t>　　</a:t>
            </a:r>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商談・取引を確約するものではありませんので、予めご了承ください。</a:t>
            </a:r>
            <a:endParaRPr lang="en-US" altLang="ja-JP" sz="1100" b="1" dirty="0">
              <a:latin typeface="メイリオ" panose="020B0604030504040204" pitchFamily="50" charset="-128"/>
              <a:ea typeface="メイリオ" panose="020B0604030504040204" pitchFamily="50" charset="-128"/>
            </a:endParaRPr>
          </a:p>
        </p:txBody>
      </p:sp>
      <p:sp>
        <p:nvSpPr>
          <p:cNvPr id="80" name="テキスト ボックス 79"/>
          <p:cNvSpPr txBox="1"/>
          <p:nvPr/>
        </p:nvSpPr>
        <p:spPr>
          <a:xfrm>
            <a:off x="322461" y="7543153"/>
            <a:ext cx="6228000" cy="671338"/>
          </a:xfrm>
          <a:prstGeom prst="rect">
            <a:avLst/>
          </a:prstGeom>
          <a:noFill/>
        </p:spPr>
        <p:txBody>
          <a:bodyPr wrap="square" rtlCol="0">
            <a:spAutoFit/>
          </a:bodyPr>
          <a:lstStyle/>
          <a:p>
            <a:pPr algn="just">
              <a:lnSpc>
                <a:spcPct val="114000"/>
              </a:lnSpc>
            </a:pPr>
            <a:r>
              <a:rPr lang="ja-JP" altLang="en-US" sz="1100" dirty="0">
                <a:latin typeface="メイリオ" panose="020B0604030504040204" pitchFamily="50" charset="-128"/>
                <a:ea typeface="メイリオ" panose="020B0604030504040204" pitchFamily="50" charset="-128"/>
              </a:rPr>
              <a:t>　経済産業大臣賞（予定）、中小企業庁長官賞（予定）、ゴールド賞、シルバー賞、ブロンズ賞　</a:t>
            </a:r>
            <a:endParaRPr lang="en-US" altLang="ja-JP" sz="1100" dirty="0">
              <a:latin typeface="メイリオ" panose="020B0604030504040204" pitchFamily="50" charset="-128"/>
              <a:ea typeface="メイリオ" panose="020B0604030504040204" pitchFamily="50" charset="-128"/>
            </a:endParaRPr>
          </a:p>
          <a:p>
            <a:pPr algn="just">
              <a:lnSpc>
                <a:spcPct val="114000"/>
              </a:lnSpc>
            </a:pPr>
            <a:r>
              <a:rPr lang="ja-JP" altLang="en-US" sz="1100" dirty="0">
                <a:latin typeface="メイリオ" panose="020B0604030504040204" pitchFamily="50" charset="-128"/>
                <a:ea typeface="メイリオ" panose="020B0604030504040204" pitchFamily="50" charset="-128"/>
              </a:rPr>
              <a:t>　など受賞のチャンス。受賞者には、受賞プレート、賞状等を授与、商品撮影データ等を提供し</a:t>
            </a:r>
            <a:endParaRPr lang="en-US" altLang="ja-JP" sz="1100" dirty="0">
              <a:latin typeface="メイリオ" panose="020B0604030504040204" pitchFamily="50" charset="-128"/>
              <a:ea typeface="メイリオ" panose="020B0604030504040204" pitchFamily="50" charset="-128"/>
            </a:endParaRPr>
          </a:p>
          <a:p>
            <a:pPr algn="just">
              <a:lnSpc>
                <a:spcPct val="114000"/>
              </a:lnSpc>
            </a:pPr>
            <a:r>
              <a:rPr lang="ja-JP" altLang="en-US" sz="1100" dirty="0">
                <a:latin typeface="メイリオ" panose="020B0604030504040204" pitchFamily="50" charset="-128"/>
                <a:ea typeface="メイリオ" panose="020B0604030504040204" pitchFamily="50" charset="-128"/>
              </a:rPr>
              <a:t>　ます。受賞により商品の付加価値が</a:t>
            </a:r>
            <a:r>
              <a:rPr lang="en-US" altLang="ja-JP" sz="1100" dirty="0">
                <a:latin typeface="メイリオ" panose="020B0604030504040204" pitchFamily="50" charset="-128"/>
                <a:ea typeface="メイリオ" panose="020B0604030504040204" pitchFamily="50" charset="-128"/>
              </a:rPr>
              <a:t>UP</a:t>
            </a:r>
            <a:r>
              <a:rPr lang="ja-JP" altLang="en-US" sz="1100" dirty="0">
                <a:latin typeface="メイリオ" panose="020B0604030504040204" pitchFamily="50" charset="-128"/>
                <a:ea typeface="メイリオ" panose="020B0604030504040204" pitchFamily="50" charset="-128"/>
              </a:rPr>
              <a:t>します。</a:t>
            </a:r>
          </a:p>
        </p:txBody>
      </p:sp>
      <p:sp>
        <p:nvSpPr>
          <p:cNvPr id="82" name="テキスト ボックス 81"/>
          <p:cNvSpPr txBox="1"/>
          <p:nvPr/>
        </p:nvSpPr>
        <p:spPr>
          <a:xfrm>
            <a:off x="826471" y="7182356"/>
            <a:ext cx="5920667" cy="400110"/>
          </a:xfrm>
          <a:prstGeom prst="rect">
            <a:avLst/>
          </a:prstGeom>
          <a:noFill/>
        </p:spPr>
        <p:txBody>
          <a:bodyPr wrap="square" rtlCol="0">
            <a:spAutoFit/>
          </a:bodyPr>
          <a:lstStyle/>
          <a:p>
            <a:r>
              <a:rPr lang="ja-JP" altLang="en-US" sz="1400" b="1" u="sng" dirty="0">
                <a:solidFill>
                  <a:schemeClr val="tx1">
                    <a:lumMod val="85000"/>
                    <a:lumOff val="15000"/>
                  </a:schemeClr>
                </a:solidFill>
                <a:latin typeface="メイリオ" panose="020B0604030504040204" pitchFamily="50" charset="-128"/>
                <a:ea typeface="メイリオ" panose="020B0604030504040204" pitchFamily="50" charset="-128"/>
              </a:rPr>
              <a:t>特典</a:t>
            </a:r>
            <a:r>
              <a:rPr lang="en-US" altLang="ja-JP" sz="1400" b="1" u="sng" dirty="0">
                <a:solidFill>
                  <a:schemeClr val="tx1">
                    <a:lumMod val="85000"/>
                    <a:lumOff val="15000"/>
                  </a:schemeClr>
                </a:solidFill>
                <a:latin typeface="メイリオ" panose="020B0604030504040204" pitchFamily="50" charset="-128"/>
                <a:ea typeface="メイリオ" panose="020B0604030504040204" pitchFamily="50" charset="-128"/>
              </a:rPr>
              <a:t>2</a:t>
            </a:r>
            <a:r>
              <a:rPr lang="ja-JP" altLang="en-US" sz="1400" b="1" u="sng" dirty="0">
                <a:solidFill>
                  <a:schemeClr val="tx1">
                    <a:lumMod val="85000"/>
                    <a:lumOff val="15000"/>
                  </a:schemeClr>
                </a:solidFill>
                <a:latin typeface="メイリオ" panose="020B0604030504040204" pitchFamily="50" charset="-128"/>
                <a:ea typeface="メイリオ" panose="020B0604030504040204" pitchFamily="50" charset="-128"/>
              </a:rPr>
              <a:t>：経済産業大臣賞（予定）など</a:t>
            </a:r>
            <a:r>
              <a:rPr lang="ja-JP" altLang="en-US" sz="2000" b="1" u="sng" dirty="0">
                <a:solidFill>
                  <a:schemeClr val="tx1">
                    <a:lumMod val="85000"/>
                    <a:lumOff val="15000"/>
                  </a:schemeClr>
                </a:solidFill>
                <a:latin typeface="メイリオ" panose="020B0604030504040204" pitchFamily="50" charset="-128"/>
                <a:ea typeface="メイリオ" panose="020B0604030504040204" pitchFamily="50" charset="-128"/>
              </a:rPr>
              <a:t>受賞</a:t>
            </a:r>
            <a:r>
              <a:rPr lang="ja-JP" altLang="en-US" sz="1400" b="1" u="sng" dirty="0">
                <a:solidFill>
                  <a:schemeClr val="tx1">
                    <a:lumMod val="85000"/>
                    <a:lumOff val="15000"/>
                  </a:schemeClr>
                </a:solidFill>
                <a:latin typeface="メイリオ" panose="020B0604030504040204" pitchFamily="50" charset="-128"/>
                <a:ea typeface="メイリオ" panose="020B0604030504040204" pitchFamily="50" charset="-128"/>
              </a:rPr>
              <a:t>のチャンス</a:t>
            </a:r>
            <a:endParaRPr lang="en-US" altLang="ja-JP" sz="1400" b="1" u="sng"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9" name="AutoShape 4" descr="経済産業大臣賞賞状.jpg?ssl=1"/>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7" name="角丸四角形 36"/>
          <p:cNvSpPr/>
          <p:nvPr/>
        </p:nvSpPr>
        <p:spPr>
          <a:xfrm>
            <a:off x="215760" y="8618580"/>
            <a:ext cx="6382800" cy="1188360"/>
          </a:xfrm>
          <a:prstGeom prst="roundRect">
            <a:avLst>
              <a:gd name="adj" fmla="val 16930"/>
            </a:avLst>
          </a:prstGeom>
          <a:noFill/>
          <a:ln w="1905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8" name="テキスト ボックス 37"/>
          <p:cNvSpPr txBox="1"/>
          <p:nvPr/>
        </p:nvSpPr>
        <p:spPr>
          <a:xfrm>
            <a:off x="301274" y="9069409"/>
            <a:ext cx="6228000" cy="671338"/>
          </a:xfrm>
          <a:prstGeom prst="rect">
            <a:avLst/>
          </a:prstGeom>
          <a:noFill/>
        </p:spPr>
        <p:txBody>
          <a:bodyPr wrap="square" rtlCol="0">
            <a:spAutoFit/>
          </a:bodyPr>
          <a:lstStyle/>
          <a:p>
            <a:pPr algn="just">
              <a:lnSpc>
                <a:spcPct val="114000"/>
              </a:lnSpc>
            </a:pPr>
            <a:r>
              <a:rPr lang="ja-JP" altLang="en-US" sz="1100" dirty="0">
                <a:latin typeface="メイリオ" panose="020B0604030504040204" pitchFamily="50" charset="-128"/>
                <a:ea typeface="メイリオ" panose="020B0604030504040204" pitchFamily="50" charset="-128"/>
              </a:rPr>
              <a:t>　受賞品を対象に、メディアに向けてプレスリリースを配信します。前回は、エントリー事業者の皆様からも受賞について情報発信を行われたことで相乗効果が生まれ、テレビ局をはじめとする取材を複数の事業者が受けております。</a:t>
            </a:r>
            <a:endParaRPr lang="en-US" altLang="ja-JP" sz="1100" dirty="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805284" y="8692595"/>
            <a:ext cx="5920667" cy="307777"/>
          </a:xfrm>
          <a:prstGeom prst="rect">
            <a:avLst/>
          </a:prstGeom>
          <a:noFill/>
        </p:spPr>
        <p:txBody>
          <a:bodyPr wrap="square" rtlCol="0">
            <a:spAutoFit/>
          </a:bodyPr>
          <a:lstStyle/>
          <a:p>
            <a:r>
              <a:rPr lang="ja-JP" altLang="en-US" sz="1400" b="1" u="sng" dirty="0">
                <a:solidFill>
                  <a:schemeClr val="tx1">
                    <a:lumMod val="85000"/>
                    <a:lumOff val="15000"/>
                  </a:schemeClr>
                </a:solidFill>
                <a:latin typeface="メイリオ" panose="020B0604030504040204" pitchFamily="50" charset="-128"/>
                <a:ea typeface="メイリオ" panose="020B0604030504040204" pitchFamily="50" charset="-128"/>
              </a:rPr>
              <a:t>特典３：プレスリリースでさらなる</a:t>
            </a:r>
            <a:r>
              <a:rPr lang="en-US" altLang="ja-JP" sz="1400" b="1" u="sng" dirty="0">
                <a:solidFill>
                  <a:schemeClr val="tx1">
                    <a:lumMod val="85000"/>
                    <a:lumOff val="15000"/>
                  </a:schemeClr>
                </a:solidFill>
                <a:latin typeface="メイリオ" panose="020B0604030504040204" pitchFamily="50" charset="-128"/>
                <a:ea typeface="メイリオ" panose="020B0604030504040204" pitchFamily="50" charset="-128"/>
              </a:rPr>
              <a:t>PR</a:t>
            </a:r>
            <a:r>
              <a:rPr lang="ja-JP" altLang="en-US" sz="1400" b="1" u="sng" dirty="0">
                <a:solidFill>
                  <a:schemeClr val="tx1">
                    <a:lumMod val="85000"/>
                    <a:lumOff val="15000"/>
                  </a:schemeClr>
                </a:solidFill>
                <a:latin typeface="メイリオ" panose="020B0604030504040204" pitchFamily="50" charset="-128"/>
                <a:ea typeface="メイリオ" panose="020B0604030504040204" pitchFamily="50" charset="-128"/>
              </a:rPr>
              <a:t>のチャンス</a:t>
            </a:r>
            <a:endParaRPr lang="en-US" altLang="ja-JP" sz="1400" b="1" u="sng"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40" name="星 5 39"/>
          <p:cNvSpPr/>
          <p:nvPr/>
        </p:nvSpPr>
        <p:spPr>
          <a:xfrm>
            <a:off x="252501" y="8535984"/>
            <a:ext cx="552784" cy="501341"/>
          </a:xfrm>
          <a:prstGeom prst="star5">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42" name="角丸四角形 41"/>
          <p:cNvSpPr/>
          <p:nvPr/>
        </p:nvSpPr>
        <p:spPr>
          <a:xfrm>
            <a:off x="236947" y="7090538"/>
            <a:ext cx="6382800" cy="1316953"/>
          </a:xfrm>
          <a:prstGeom prst="roundRect">
            <a:avLst>
              <a:gd name="adj" fmla="val 16930"/>
            </a:avLst>
          </a:prstGeom>
          <a:noFill/>
          <a:ln w="1905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0" name="星 5 29"/>
          <p:cNvSpPr/>
          <p:nvPr/>
        </p:nvSpPr>
        <p:spPr>
          <a:xfrm>
            <a:off x="273688" y="7016747"/>
            <a:ext cx="552784" cy="501341"/>
          </a:xfrm>
          <a:prstGeom prst="star5">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44" name="テキスト ボックス 43"/>
          <p:cNvSpPr txBox="1"/>
          <p:nvPr/>
        </p:nvSpPr>
        <p:spPr>
          <a:xfrm>
            <a:off x="3338681" y="2762604"/>
            <a:ext cx="475731" cy="600164"/>
          </a:xfrm>
          <a:prstGeom prst="rect">
            <a:avLst/>
          </a:prstGeom>
          <a:noFill/>
        </p:spPr>
        <p:txBody>
          <a:bodyPr wrap="square" rtlCol="0" anchor="ctr">
            <a:spAutoFit/>
          </a:bodyPr>
          <a:lstStyle/>
          <a:p>
            <a:pPr algn="ctr"/>
            <a:r>
              <a:rPr lang="ja-JP" altLang="en-US" sz="3300" b="1" dirty="0">
                <a:solidFill>
                  <a:schemeClr val="tx1">
                    <a:lumMod val="85000"/>
                    <a:lumOff val="15000"/>
                  </a:schemeClr>
                </a:solidFill>
                <a:latin typeface="メイリオ" panose="020B0604030504040204" pitchFamily="50" charset="-128"/>
                <a:ea typeface="メイリオ" panose="020B0604030504040204" pitchFamily="50" charset="-128"/>
              </a:rPr>
              <a:t>２</a:t>
            </a:r>
            <a:endParaRPr lang="en-US" altLang="ja-JP" sz="3300" b="1"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43" name="正方形/長方形 10"/>
          <p:cNvSpPr>
            <a:spLocks noChangeArrowheads="1"/>
          </p:cNvSpPr>
          <p:nvPr/>
        </p:nvSpPr>
        <p:spPr bwMode="auto">
          <a:xfrm>
            <a:off x="358201" y="5430379"/>
            <a:ext cx="13382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Arial" panose="020B0604020202020204" pitchFamily="34" charset="0"/>
                <a:ea typeface="HGSｺﾞｼｯｸM" panose="020B0600000000000000" pitchFamily="50" charset="-128"/>
              </a:defRPr>
            </a:lvl1pPr>
            <a:lvl2pPr marL="742950" indent="-285750">
              <a:defRPr kumimoji="1" sz="1000">
                <a:solidFill>
                  <a:schemeClr val="tx1"/>
                </a:solidFill>
                <a:latin typeface="Arial" panose="020B0604020202020204" pitchFamily="34" charset="0"/>
                <a:ea typeface="HGSｺﾞｼｯｸM" panose="020B0600000000000000" pitchFamily="50" charset="-128"/>
              </a:defRPr>
            </a:lvl2pPr>
            <a:lvl3pPr marL="1143000" indent="-228600">
              <a:defRPr kumimoji="1" sz="1000">
                <a:solidFill>
                  <a:schemeClr val="tx1"/>
                </a:solidFill>
                <a:latin typeface="Arial" panose="020B0604020202020204" pitchFamily="34" charset="0"/>
                <a:ea typeface="HGSｺﾞｼｯｸM" panose="020B0600000000000000" pitchFamily="50" charset="-128"/>
              </a:defRPr>
            </a:lvl3pPr>
            <a:lvl4pPr marL="1600200" indent="-228600">
              <a:defRPr kumimoji="1" sz="1000">
                <a:solidFill>
                  <a:schemeClr val="tx1"/>
                </a:solidFill>
                <a:latin typeface="Arial" panose="020B0604020202020204" pitchFamily="34" charset="0"/>
                <a:ea typeface="HGSｺﾞｼｯｸM" panose="020B0600000000000000" pitchFamily="50" charset="-128"/>
              </a:defRPr>
            </a:lvl4pPr>
            <a:lvl5pPr marL="2057400" indent="-228600">
              <a:defRPr kumimoji="1" sz="1000">
                <a:solidFill>
                  <a:schemeClr val="tx1"/>
                </a:solidFill>
                <a:latin typeface="Arial" panose="020B0604020202020204" pitchFamily="34" charset="0"/>
                <a:ea typeface="HGSｺﾞｼｯｸM" panose="020B0600000000000000" pitchFamily="50" charset="-128"/>
              </a:defRPr>
            </a:lvl5pPr>
            <a:lvl6pPr marL="25146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6pPr>
            <a:lvl7pPr marL="29718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7pPr>
            <a:lvl8pPr marL="34290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8pPr>
            <a:lvl9pPr marL="38862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9pPr>
          </a:lstStyle>
          <a:p>
            <a:r>
              <a:rPr lang="ja-JP" altLang="en-US" sz="900">
                <a:solidFill>
                  <a:srgbClr val="333333"/>
                </a:solidFill>
                <a:latin typeface="メイリオ" panose="020B0604030504040204" pitchFamily="50" charset="-128"/>
                <a:ea typeface="メイリオ" panose="020B0604030504040204" pitchFamily="50" charset="-128"/>
              </a:rPr>
              <a:t>㈱大丸松坂屋百貨店　</a:t>
            </a:r>
            <a:endParaRPr lang="en-US" altLang="ja-JP" sz="900">
              <a:solidFill>
                <a:srgbClr val="333333"/>
              </a:solidFill>
              <a:latin typeface="メイリオ" panose="020B0604030504040204" pitchFamily="50" charset="-128"/>
              <a:ea typeface="メイリオ" panose="020B0604030504040204" pitchFamily="50" charset="-128"/>
            </a:endParaRPr>
          </a:p>
          <a:p>
            <a:r>
              <a:rPr lang="ja-JP" altLang="en-US" sz="900">
                <a:solidFill>
                  <a:srgbClr val="333333"/>
                </a:solidFill>
                <a:latin typeface="メイリオ" panose="020B0604030504040204" pitchFamily="50" charset="-128"/>
                <a:ea typeface="メイリオ" panose="020B0604030504040204" pitchFamily="50" charset="-128"/>
              </a:rPr>
              <a:t>バイヤー　渡邉 博文</a:t>
            </a:r>
            <a:endParaRPr lang="ja-JP" altLang="en-US" sz="900">
              <a:latin typeface="メイリオ" panose="020B0604030504040204" pitchFamily="50" charset="-128"/>
              <a:ea typeface="メイリオ" panose="020B0604030504040204" pitchFamily="50" charset="-128"/>
            </a:endParaRPr>
          </a:p>
        </p:txBody>
      </p:sp>
      <p:pic>
        <p:nvPicPr>
          <p:cNvPr id="48" name="図 3"/>
          <p:cNvPicPr>
            <a:picLocks noChangeAspect="1"/>
          </p:cNvPicPr>
          <p:nvPr/>
        </p:nvPicPr>
        <p:blipFill>
          <a:blip r:embed="rId2">
            <a:extLst>
              <a:ext uri="{28A0092B-C50C-407E-A947-70E740481C1C}">
                <a14:useLocalDpi xmlns:a14="http://schemas.microsoft.com/office/drawing/2010/main" val="0"/>
              </a:ext>
            </a:extLst>
          </a:blip>
          <a:srcRect l="2364" r="4182"/>
          <a:stretch>
            <a:fillRect/>
          </a:stretch>
        </p:blipFill>
        <p:spPr bwMode="auto">
          <a:xfrm>
            <a:off x="429639" y="4336591"/>
            <a:ext cx="1066800" cy="103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 name="正方形/長方形 18"/>
          <p:cNvSpPr>
            <a:spLocks noChangeArrowheads="1"/>
          </p:cNvSpPr>
          <p:nvPr/>
        </p:nvSpPr>
        <p:spPr bwMode="auto">
          <a:xfrm>
            <a:off x="2774357" y="5427063"/>
            <a:ext cx="1317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000">
                <a:solidFill>
                  <a:schemeClr val="tx1"/>
                </a:solidFill>
                <a:latin typeface="Arial" panose="020B0604020202020204" pitchFamily="34" charset="0"/>
                <a:ea typeface="HGSｺﾞｼｯｸM" panose="020B0600000000000000" pitchFamily="50" charset="-128"/>
              </a:defRPr>
            </a:lvl1pPr>
            <a:lvl2pPr marL="742950" indent="-285750">
              <a:defRPr kumimoji="1" sz="1000">
                <a:solidFill>
                  <a:schemeClr val="tx1"/>
                </a:solidFill>
                <a:latin typeface="Arial" panose="020B0604020202020204" pitchFamily="34" charset="0"/>
                <a:ea typeface="HGSｺﾞｼｯｸM" panose="020B0600000000000000" pitchFamily="50" charset="-128"/>
              </a:defRPr>
            </a:lvl2pPr>
            <a:lvl3pPr marL="1143000" indent="-228600">
              <a:defRPr kumimoji="1" sz="1000">
                <a:solidFill>
                  <a:schemeClr val="tx1"/>
                </a:solidFill>
                <a:latin typeface="Arial" panose="020B0604020202020204" pitchFamily="34" charset="0"/>
                <a:ea typeface="HGSｺﾞｼｯｸM" panose="020B0600000000000000" pitchFamily="50" charset="-128"/>
              </a:defRPr>
            </a:lvl3pPr>
            <a:lvl4pPr marL="1600200" indent="-228600">
              <a:defRPr kumimoji="1" sz="1000">
                <a:solidFill>
                  <a:schemeClr val="tx1"/>
                </a:solidFill>
                <a:latin typeface="Arial" panose="020B0604020202020204" pitchFamily="34" charset="0"/>
                <a:ea typeface="HGSｺﾞｼｯｸM" panose="020B0600000000000000" pitchFamily="50" charset="-128"/>
              </a:defRPr>
            </a:lvl4pPr>
            <a:lvl5pPr marL="2057400" indent="-228600">
              <a:defRPr kumimoji="1" sz="1000">
                <a:solidFill>
                  <a:schemeClr val="tx1"/>
                </a:solidFill>
                <a:latin typeface="Arial" panose="020B0604020202020204" pitchFamily="34" charset="0"/>
                <a:ea typeface="HGSｺﾞｼｯｸM" panose="020B0600000000000000" pitchFamily="50" charset="-128"/>
              </a:defRPr>
            </a:lvl5pPr>
            <a:lvl6pPr marL="25146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6pPr>
            <a:lvl7pPr marL="29718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7pPr>
            <a:lvl8pPr marL="34290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8pPr>
            <a:lvl9pPr marL="38862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9pPr>
          </a:lstStyle>
          <a:p>
            <a:r>
              <a:rPr lang="ja-JP" altLang="en-US" sz="900" dirty="0">
                <a:latin typeface="メイリオ" panose="020B0604030504040204" pitchFamily="50" charset="-128"/>
                <a:ea typeface="メイリオ" panose="020B0604030504040204" pitchFamily="50" charset="-128"/>
              </a:rPr>
              <a:t>㈱</a:t>
            </a:r>
            <a:r>
              <a:rPr lang="en-US" altLang="ja-JP" sz="900" dirty="0">
                <a:latin typeface="メイリオ" panose="020B0604030504040204" pitchFamily="50" charset="-128"/>
                <a:ea typeface="メイリオ" panose="020B0604030504040204" pitchFamily="50" charset="-128"/>
              </a:rPr>
              <a:t>JALUX </a:t>
            </a:r>
          </a:p>
          <a:p>
            <a:r>
              <a:rPr lang="ja-JP" altLang="en-US" sz="900" dirty="0">
                <a:latin typeface="メイリオ" panose="020B0604030504040204" pitchFamily="50" charset="-128"/>
                <a:ea typeface="メイリオ" panose="020B0604030504040204" pitchFamily="50" charset="-128"/>
              </a:rPr>
              <a:t>上席主任 冨木田美緒</a:t>
            </a:r>
            <a:endParaRPr lang="en-US" altLang="ja-JP" sz="900" dirty="0">
              <a:solidFill>
                <a:srgbClr val="333333"/>
              </a:solidFill>
              <a:latin typeface="メイリオ" panose="020B0604030504040204" pitchFamily="50" charset="-128"/>
              <a:ea typeface="メイリオ" panose="020B0604030504040204" pitchFamily="50" charset="-128"/>
            </a:endParaRPr>
          </a:p>
        </p:txBody>
      </p:sp>
      <p:pic>
        <p:nvPicPr>
          <p:cNvPr id="50" name="図 26"/>
          <p:cNvPicPr>
            <a:picLocks noChangeAspect="1"/>
          </p:cNvPicPr>
          <p:nvPr/>
        </p:nvPicPr>
        <p:blipFill>
          <a:blip r:embed="rId3">
            <a:extLst>
              <a:ext uri="{28A0092B-C50C-407E-A947-70E740481C1C}">
                <a14:useLocalDpi xmlns:a14="http://schemas.microsoft.com/office/drawing/2010/main" val="0"/>
              </a:ext>
            </a:extLst>
          </a:blip>
          <a:srcRect l="9019" t="12880" r="4381" b="23933"/>
          <a:stretch>
            <a:fillRect/>
          </a:stretch>
        </p:blipFill>
        <p:spPr bwMode="auto">
          <a:xfrm>
            <a:off x="2859150" y="4335071"/>
            <a:ext cx="1065213"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 name="図 5"/>
          <p:cNvPicPr>
            <a:picLocks noChangeAspect="1"/>
          </p:cNvPicPr>
          <p:nvPr/>
        </p:nvPicPr>
        <p:blipFill>
          <a:blip r:embed="rId4">
            <a:extLst>
              <a:ext uri="{28A0092B-C50C-407E-A947-70E740481C1C}">
                <a14:useLocalDpi xmlns:a14="http://schemas.microsoft.com/office/drawing/2010/main" val="0"/>
              </a:ext>
            </a:extLst>
          </a:blip>
          <a:srcRect l="19028" r="12653"/>
          <a:stretch>
            <a:fillRect/>
          </a:stretch>
        </p:blipFill>
        <p:spPr bwMode="auto">
          <a:xfrm>
            <a:off x="4075224" y="4335071"/>
            <a:ext cx="1066800" cy="103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 name="正方形/長方形 6"/>
          <p:cNvSpPr>
            <a:spLocks noChangeArrowheads="1"/>
          </p:cNvSpPr>
          <p:nvPr/>
        </p:nvSpPr>
        <p:spPr bwMode="auto">
          <a:xfrm>
            <a:off x="3930761" y="5428859"/>
            <a:ext cx="14287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000">
                <a:solidFill>
                  <a:schemeClr val="tx1"/>
                </a:solidFill>
                <a:latin typeface="Arial" panose="020B0604020202020204" pitchFamily="34" charset="0"/>
                <a:ea typeface="HGSｺﾞｼｯｸM" panose="020B0600000000000000" pitchFamily="50" charset="-128"/>
              </a:defRPr>
            </a:lvl1pPr>
            <a:lvl2pPr marL="742950" indent="-285750">
              <a:defRPr kumimoji="1" sz="1000">
                <a:solidFill>
                  <a:schemeClr val="tx1"/>
                </a:solidFill>
                <a:latin typeface="Arial" panose="020B0604020202020204" pitchFamily="34" charset="0"/>
                <a:ea typeface="HGSｺﾞｼｯｸM" panose="020B0600000000000000" pitchFamily="50" charset="-128"/>
              </a:defRPr>
            </a:lvl2pPr>
            <a:lvl3pPr marL="1143000" indent="-228600">
              <a:defRPr kumimoji="1" sz="1000">
                <a:solidFill>
                  <a:schemeClr val="tx1"/>
                </a:solidFill>
                <a:latin typeface="Arial" panose="020B0604020202020204" pitchFamily="34" charset="0"/>
                <a:ea typeface="HGSｺﾞｼｯｸM" panose="020B0600000000000000" pitchFamily="50" charset="-128"/>
              </a:defRPr>
            </a:lvl3pPr>
            <a:lvl4pPr marL="1600200" indent="-228600">
              <a:defRPr kumimoji="1" sz="1000">
                <a:solidFill>
                  <a:schemeClr val="tx1"/>
                </a:solidFill>
                <a:latin typeface="Arial" panose="020B0604020202020204" pitchFamily="34" charset="0"/>
                <a:ea typeface="HGSｺﾞｼｯｸM" panose="020B0600000000000000" pitchFamily="50" charset="-128"/>
              </a:defRPr>
            </a:lvl4pPr>
            <a:lvl5pPr marL="2057400" indent="-228600">
              <a:defRPr kumimoji="1" sz="1000">
                <a:solidFill>
                  <a:schemeClr val="tx1"/>
                </a:solidFill>
                <a:latin typeface="Arial" panose="020B0604020202020204" pitchFamily="34" charset="0"/>
                <a:ea typeface="HGSｺﾞｼｯｸM" panose="020B0600000000000000" pitchFamily="50" charset="-128"/>
              </a:defRPr>
            </a:lvl5pPr>
            <a:lvl6pPr marL="25146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6pPr>
            <a:lvl7pPr marL="29718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7pPr>
            <a:lvl8pPr marL="34290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8pPr>
            <a:lvl9pPr marL="38862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9pPr>
          </a:lstStyle>
          <a:p>
            <a:r>
              <a:rPr lang="ja-JP" altLang="en-US" sz="900" dirty="0">
                <a:solidFill>
                  <a:srgbClr val="333333"/>
                </a:solidFill>
                <a:latin typeface="メイリオ" panose="020B0604030504040204" pitchFamily="50" charset="-128"/>
                <a:ea typeface="メイリオ" panose="020B0604030504040204" pitchFamily="50" charset="-128"/>
              </a:rPr>
              <a:t>㈱信濃屋食品　</a:t>
            </a:r>
            <a:endParaRPr lang="en-US" altLang="ja-JP" sz="900" dirty="0">
              <a:solidFill>
                <a:srgbClr val="333333"/>
              </a:solidFill>
              <a:latin typeface="メイリオ" panose="020B0604030504040204" pitchFamily="50" charset="-128"/>
              <a:ea typeface="メイリオ" panose="020B0604030504040204" pitchFamily="50" charset="-128"/>
            </a:endParaRPr>
          </a:p>
          <a:p>
            <a:r>
              <a:rPr lang="ja-JP" altLang="ja-JP" sz="900" dirty="0">
                <a:latin typeface="メイリオ" panose="020B0604030504040204" pitchFamily="50" charset="-128"/>
                <a:ea typeface="メイリオ" panose="020B0604030504040204" pitchFamily="50" charset="-128"/>
              </a:rPr>
              <a:t>商品部</a:t>
            </a:r>
            <a:r>
              <a:rPr lang="en-US" altLang="ja-JP" sz="900" dirty="0">
                <a:latin typeface="メイリオ" panose="020B0604030504040204" pitchFamily="50" charset="-128"/>
                <a:ea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rPr>
              <a:t>部</a:t>
            </a:r>
            <a:r>
              <a:rPr lang="ja-JP" altLang="ja-JP" sz="900" dirty="0">
                <a:latin typeface="メイリオ" panose="020B0604030504040204" pitchFamily="50" charset="-128"/>
                <a:ea typeface="メイリオ" panose="020B0604030504040204" pitchFamily="50" charset="-128"/>
              </a:rPr>
              <a:t>長</a:t>
            </a:r>
            <a:r>
              <a:rPr lang="ja-JP" altLang="en-US" sz="900" dirty="0">
                <a:latin typeface="メイリオ" panose="020B0604030504040204" pitchFamily="50" charset="-128"/>
                <a:ea typeface="メイリオ" panose="020B0604030504040204" pitchFamily="50" charset="-128"/>
              </a:rPr>
              <a:t> 岩崎 忠之</a:t>
            </a:r>
            <a:endParaRPr lang="en-US" altLang="ja-JP" sz="900" dirty="0">
              <a:latin typeface="メイリオ" panose="020B0604030504040204" pitchFamily="50" charset="-128"/>
              <a:ea typeface="メイリオ" panose="020B0604030504040204" pitchFamily="50" charset="-128"/>
            </a:endParaRPr>
          </a:p>
        </p:txBody>
      </p:sp>
      <p:sp>
        <p:nvSpPr>
          <p:cNvPr id="53" name="正方形/長方形 27"/>
          <p:cNvSpPr>
            <a:spLocks noChangeArrowheads="1"/>
          </p:cNvSpPr>
          <p:nvPr/>
        </p:nvSpPr>
        <p:spPr bwMode="auto">
          <a:xfrm>
            <a:off x="5234843" y="5435329"/>
            <a:ext cx="11318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1000">
                <a:solidFill>
                  <a:schemeClr val="tx1"/>
                </a:solidFill>
                <a:latin typeface="Arial" panose="020B0604020202020204" pitchFamily="34" charset="0"/>
                <a:ea typeface="HGSｺﾞｼｯｸM" panose="020B0600000000000000" pitchFamily="50" charset="-128"/>
              </a:defRPr>
            </a:lvl1pPr>
            <a:lvl2pPr marL="742950" indent="-285750">
              <a:defRPr kumimoji="1" sz="1000">
                <a:solidFill>
                  <a:schemeClr val="tx1"/>
                </a:solidFill>
                <a:latin typeface="Arial" panose="020B0604020202020204" pitchFamily="34" charset="0"/>
                <a:ea typeface="HGSｺﾞｼｯｸM" panose="020B0600000000000000" pitchFamily="50" charset="-128"/>
              </a:defRPr>
            </a:lvl2pPr>
            <a:lvl3pPr marL="1143000" indent="-228600">
              <a:defRPr kumimoji="1" sz="1000">
                <a:solidFill>
                  <a:schemeClr val="tx1"/>
                </a:solidFill>
                <a:latin typeface="Arial" panose="020B0604020202020204" pitchFamily="34" charset="0"/>
                <a:ea typeface="HGSｺﾞｼｯｸM" panose="020B0600000000000000" pitchFamily="50" charset="-128"/>
              </a:defRPr>
            </a:lvl3pPr>
            <a:lvl4pPr marL="1600200" indent="-228600">
              <a:defRPr kumimoji="1" sz="1000">
                <a:solidFill>
                  <a:schemeClr val="tx1"/>
                </a:solidFill>
                <a:latin typeface="Arial" panose="020B0604020202020204" pitchFamily="34" charset="0"/>
                <a:ea typeface="HGSｺﾞｼｯｸM" panose="020B0600000000000000" pitchFamily="50" charset="-128"/>
              </a:defRPr>
            </a:lvl4pPr>
            <a:lvl5pPr marL="2057400" indent="-228600">
              <a:defRPr kumimoji="1" sz="1000">
                <a:solidFill>
                  <a:schemeClr val="tx1"/>
                </a:solidFill>
                <a:latin typeface="Arial" panose="020B0604020202020204" pitchFamily="34" charset="0"/>
                <a:ea typeface="HGSｺﾞｼｯｸM" panose="020B0600000000000000" pitchFamily="50" charset="-128"/>
              </a:defRPr>
            </a:lvl5pPr>
            <a:lvl6pPr marL="25146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6pPr>
            <a:lvl7pPr marL="29718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7pPr>
            <a:lvl8pPr marL="34290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8pPr>
            <a:lvl9pPr marL="38862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9pPr>
          </a:lstStyle>
          <a:p>
            <a:r>
              <a:rPr lang="ja-JP" altLang="ja-JP" sz="900" dirty="0">
                <a:latin typeface="メイリオ" panose="020B0604030504040204" pitchFamily="50" charset="-128"/>
                <a:ea typeface="メイリオ" panose="020B0604030504040204" pitchFamily="50" charset="-128"/>
              </a:rPr>
              <a:t>株式会社</a:t>
            </a:r>
            <a:r>
              <a:rPr lang="ja-JP" altLang="en-US" sz="900" dirty="0">
                <a:latin typeface="メイリオ" panose="020B0604030504040204" pitchFamily="50" charset="-128"/>
                <a:ea typeface="メイリオ" panose="020B0604030504040204" pitchFamily="50" charset="-128"/>
              </a:rPr>
              <a:t>スズキヤ</a:t>
            </a:r>
            <a:r>
              <a:rPr lang="ja-JP" altLang="en-US" sz="900" dirty="0">
                <a:solidFill>
                  <a:srgbClr val="333333"/>
                </a:solidFill>
                <a:latin typeface="メイリオ" panose="020B0604030504040204" pitchFamily="50" charset="-128"/>
                <a:ea typeface="メイリオ" panose="020B0604030504040204" pitchFamily="50" charset="-128"/>
              </a:rPr>
              <a:t>　</a:t>
            </a:r>
            <a:endParaRPr lang="en-US" altLang="ja-JP" sz="900" dirty="0">
              <a:solidFill>
                <a:srgbClr val="333333"/>
              </a:solidFill>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取締役</a:t>
            </a:r>
            <a:r>
              <a:rPr lang="ja-JP" altLang="en-US" sz="900" dirty="0">
                <a:solidFill>
                  <a:srgbClr val="333333"/>
                </a:solidFill>
                <a:latin typeface="メイリオ" panose="020B0604030504040204" pitchFamily="50" charset="-128"/>
                <a:ea typeface="メイリオ" panose="020B0604030504040204" pitchFamily="50" charset="-128"/>
              </a:rPr>
              <a:t>　磯崎 収 </a:t>
            </a:r>
            <a:endParaRPr lang="en-US" altLang="ja-JP" sz="900" dirty="0">
              <a:latin typeface="メイリオ" panose="020B0604030504040204" pitchFamily="50" charset="-128"/>
              <a:ea typeface="メイリオ" panose="020B0604030504040204" pitchFamily="50" charset="-128"/>
            </a:endParaRPr>
          </a:p>
        </p:txBody>
      </p:sp>
      <p:pic>
        <p:nvPicPr>
          <p:cNvPr id="54" name="図 5"/>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36443" y="4301854"/>
            <a:ext cx="1030287" cy="1046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正方形/長方形 21"/>
          <p:cNvSpPr>
            <a:spLocks noChangeArrowheads="1"/>
          </p:cNvSpPr>
          <p:nvPr/>
        </p:nvSpPr>
        <p:spPr bwMode="auto">
          <a:xfrm>
            <a:off x="1460017" y="5433206"/>
            <a:ext cx="1528763"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000">
                <a:solidFill>
                  <a:schemeClr val="tx1"/>
                </a:solidFill>
                <a:latin typeface="Arial" panose="020B0604020202020204" pitchFamily="34" charset="0"/>
                <a:ea typeface="HGSｺﾞｼｯｸM" panose="020B0600000000000000" pitchFamily="50" charset="-128"/>
              </a:defRPr>
            </a:lvl1pPr>
            <a:lvl2pPr marL="742950" indent="-285750">
              <a:defRPr kumimoji="1" sz="1000">
                <a:solidFill>
                  <a:schemeClr val="tx1"/>
                </a:solidFill>
                <a:latin typeface="Arial" panose="020B0604020202020204" pitchFamily="34" charset="0"/>
                <a:ea typeface="HGSｺﾞｼｯｸM" panose="020B0600000000000000" pitchFamily="50" charset="-128"/>
              </a:defRPr>
            </a:lvl2pPr>
            <a:lvl3pPr marL="1143000" indent="-228600">
              <a:defRPr kumimoji="1" sz="1000">
                <a:solidFill>
                  <a:schemeClr val="tx1"/>
                </a:solidFill>
                <a:latin typeface="Arial" panose="020B0604020202020204" pitchFamily="34" charset="0"/>
                <a:ea typeface="HGSｺﾞｼｯｸM" panose="020B0600000000000000" pitchFamily="50" charset="-128"/>
              </a:defRPr>
            </a:lvl3pPr>
            <a:lvl4pPr marL="1600200" indent="-228600">
              <a:defRPr kumimoji="1" sz="1000">
                <a:solidFill>
                  <a:schemeClr val="tx1"/>
                </a:solidFill>
                <a:latin typeface="Arial" panose="020B0604020202020204" pitchFamily="34" charset="0"/>
                <a:ea typeface="HGSｺﾞｼｯｸM" panose="020B0600000000000000" pitchFamily="50" charset="-128"/>
              </a:defRPr>
            </a:lvl4pPr>
            <a:lvl5pPr marL="2057400" indent="-228600">
              <a:defRPr kumimoji="1" sz="1000">
                <a:solidFill>
                  <a:schemeClr val="tx1"/>
                </a:solidFill>
                <a:latin typeface="Arial" panose="020B0604020202020204" pitchFamily="34" charset="0"/>
                <a:ea typeface="HGSｺﾞｼｯｸM" panose="020B0600000000000000" pitchFamily="50" charset="-128"/>
              </a:defRPr>
            </a:lvl5pPr>
            <a:lvl6pPr marL="25146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6pPr>
            <a:lvl7pPr marL="29718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7pPr>
            <a:lvl8pPr marL="34290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8pPr>
            <a:lvl9pPr marL="38862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9pPr>
          </a:lstStyle>
          <a:p>
            <a:r>
              <a:rPr lang="ja-JP" altLang="en-US" sz="900" dirty="0">
                <a:solidFill>
                  <a:srgbClr val="333333"/>
                </a:solidFill>
                <a:latin typeface="メイリオ" panose="020B0604030504040204" pitchFamily="50" charset="-128"/>
                <a:ea typeface="メイリオ" panose="020B0604030504040204" pitchFamily="50" charset="-128"/>
              </a:rPr>
              <a:t>㈱テレビ東京ダイレクトマーチャンダイザー　</a:t>
            </a:r>
            <a:endParaRPr lang="en-US" altLang="ja-JP" sz="900" dirty="0">
              <a:solidFill>
                <a:srgbClr val="333333"/>
              </a:solidFill>
              <a:latin typeface="メイリオ" panose="020B0604030504040204" pitchFamily="50" charset="-128"/>
              <a:ea typeface="メイリオ" panose="020B0604030504040204" pitchFamily="50" charset="-128"/>
            </a:endParaRPr>
          </a:p>
          <a:p>
            <a:r>
              <a:rPr lang="ja-JP" altLang="en-US" sz="900" dirty="0">
                <a:solidFill>
                  <a:srgbClr val="333333"/>
                </a:solidFill>
                <a:latin typeface="メイリオ" panose="020B0604030504040204" pitchFamily="50" charset="-128"/>
                <a:ea typeface="メイリオ" panose="020B0604030504040204" pitchFamily="50" charset="-128"/>
              </a:rPr>
              <a:t>秋吉玲子</a:t>
            </a:r>
            <a:endParaRPr lang="en-US" altLang="ja-JP" sz="900" dirty="0">
              <a:solidFill>
                <a:srgbClr val="333333"/>
              </a:solidFill>
              <a:latin typeface="メイリオ" panose="020B0604030504040204" pitchFamily="50" charset="-128"/>
              <a:ea typeface="メイリオ" panose="020B0604030504040204" pitchFamily="50" charset="-128"/>
            </a:endParaRPr>
          </a:p>
        </p:txBody>
      </p:sp>
      <p:pic>
        <p:nvPicPr>
          <p:cNvPr id="35" name="図 25"/>
          <p:cNvPicPr>
            <a:picLocks noChangeAspect="1"/>
          </p:cNvPicPr>
          <p:nvPr/>
        </p:nvPicPr>
        <p:blipFill>
          <a:blip r:embed="rId6">
            <a:extLst>
              <a:ext uri="{28A0092B-C50C-407E-A947-70E740481C1C}">
                <a14:useLocalDpi xmlns:a14="http://schemas.microsoft.com/office/drawing/2010/main" val="0"/>
              </a:ext>
            </a:extLst>
          </a:blip>
          <a:srcRect l="5170" t="26375" r="12871" b="13788"/>
          <a:stretch>
            <a:fillRect/>
          </a:stretch>
        </p:blipFill>
        <p:spPr bwMode="auto">
          <a:xfrm>
            <a:off x="1662673" y="4349579"/>
            <a:ext cx="1065212"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2090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角丸四角形 127"/>
          <p:cNvSpPr/>
          <p:nvPr/>
        </p:nvSpPr>
        <p:spPr>
          <a:xfrm>
            <a:off x="1175982" y="1034675"/>
            <a:ext cx="485372" cy="2480400"/>
          </a:xfrm>
          <a:prstGeom prst="roundRect">
            <a:avLst>
              <a:gd name="adj" fmla="val 16273"/>
            </a:avLst>
          </a:prstGeom>
          <a:noFill/>
          <a:ln/>
        </p:spPr>
        <p:style>
          <a:lnRef idx="1">
            <a:schemeClr val="dk1"/>
          </a:lnRef>
          <a:fillRef idx="2">
            <a:schemeClr val="dk1"/>
          </a:fillRef>
          <a:effectRef idx="1">
            <a:schemeClr val="dk1"/>
          </a:effectRef>
          <a:fontRef idx="minor">
            <a:schemeClr val="dk1"/>
          </a:fontRef>
        </p:style>
        <p:txBody>
          <a:bodyPr vert="eaVert" rtlCol="0" anchor="ctr">
            <a:noAutofit/>
          </a:bodyPr>
          <a:lstStyle/>
          <a:p>
            <a:endParaRPr kumimoji="1" lang="en-US" altLang="ja-JP" sz="1000" dirty="0">
              <a:solidFill>
                <a:schemeClr val="tx1"/>
              </a:solidFill>
              <a:latin typeface="メイリオ" panose="020B0604030504040204" pitchFamily="50" charset="-128"/>
              <a:ea typeface="メイリオ" panose="020B0604030504040204" pitchFamily="50" charset="-128"/>
            </a:endParaRPr>
          </a:p>
        </p:txBody>
      </p:sp>
      <p:sp>
        <p:nvSpPr>
          <p:cNvPr id="129" name="角丸四角形 128"/>
          <p:cNvSpPr/>
          <p:nvPr/>
        </p:nvSpPr>
        <p:spPr>
          <a:xfrm>
            <a:off x="306175" y="1034675"/>
            <a:ext cx="741850" cy="2480400"/>
          </a:xfrm>
          <a:prstGeom prst="roundRect">
            <a:avLst>
              <a:gd name="adj" fmla="val 12494"/>
            </a:avLst>
          </a:prstGeom>
          <a:noFill/>
          <a:ln/>
        </p:spPr>
        <p:style>
          <a:lnRef idx="1">
            <a:schemeClr val="dk1"/>
          </a:lnRef>
          <a:fillRef idx="2">
            <a:schemeClr val="dk1"/>
          </a:fillRef>
          <a:effectRef idx="1">
            <a:schemeClr val="dk1"/>
          </a:effectRef>
          <a:fontRef idx="minor">
            <a:schemeClr val="dk1"/>
          </a:fontRef>
        </p:style>
        <p:txBody>
          <a:bodyPr vert="eaVert" rtlCol="0" anchor="ctr">
            <a:noAutofit/>
          </a:bodyPr>
          <a:lstStyle/>
          <a:p>
            <a:endParaRPr kumimoji="1" lang="en-US" altLang="ja-JP" sz="1000" dirty="0">
              <a:solidFill>
                <a:schemeClr val="tx1"/>
              </a:solidFill>
              <a:latin typeface="メイリオ" panose="020B0604030504040204" pitchFamily="50" charset="-128"/>
              <a:ea typeface="メイリオ" panose="020B0604030504040204" pitchFamily="50" charset="-128"/>
            </a:endParaRPr>
          </a:p>
        </p:txBody>
      </p:sp>
      <p:sp>
        <p:nvSpPr>
          <p:cNvPr id="130" name="角丸四角形 129"/>
          <p:cNvSpPr/>
          <p:nvPr/>
        </p:nvSpPr>
        <p:spPr>
          <a:xfrm>
            <a:off x="2353381" y="1034675"/>
            <a:ext cx="460267" cy="2480400"/>
          </a:xfrm>
          <a:prstGeom prst="roundRect">
            <a:avLst>
              <a:gd name="adj" fmla="val 18129"/>
            </a:avLst>
          </a:prstGeom>
          <a:noFill/>
          <a:ln/>
        </p:spPr>
        <p:style>
          <a:lnRef idx="1">
            <a:schemeClr val="dk1"/>
          </a:lnRef>
          <a:fillRef idx="2">
            <a:schemeClr val="dk1"/>
          </a:fillRef>
          <a:effectRef idx="1">
            <a:schemeClr val="dk1"/>
          </a:effectRef>
          <a:fontRef idx="minor">
            <a:schemeClr val="dk1"/>
          </a:fontRef>
        </p:style>
        <p:txBody>
          <a:bodyPr vert="eaVert" rtlCol="0" anchor="ctr">
            <a:noAutofit/>
          </a:bodyPr>
          <a:lstStyle/>
          <a:p>
            <a:endParaRPr kumimoji="1" lang="en-US" altLang="ja-JP" sz="1000" dirty="0">
              <a:solidFill>
                <a:schemeClr val="tx1"/>
              </a:solidFill>
              <a:latin typeface="メイリオ" panose="020B0604030504040204" pitchFamily="50" charset="-128"/>
              <a:ea typeface="メイリオ" panose="020B0604030504040204" pitchFamily="50" charset="-128"/>
            </a:endParaRPr>
          </a:p>
        </p:txBody>
      </p:sp>
      <p:sp>
        <p:nvSpPr>
          <p:cNvPr id="131" name="角丸四角形 130"/>
          <p:cNvSpPr/>
          <p:nvPr/>
        </p:nvSpPr>
        <p:spPr>
          <a:xfrm>
            <a:off x="2903951" y="1034675"/>
            <a:ext cx="546559" cy="2480400"/>
          </a:xfrm>
          <a:prstGeom prst="roundRect">
            <a:avLst>
              <a:gd name="adj" fmla="val 16713"/>
            </a:avLst>
          </a:prstGeom>
          <a:noFill/>
          <a:ln w="38100">
            <a:solidFill>
              <a:schemeClr val="bg1">
                <a:lumMod val="65000"/>
              </a:schemeClr>
            </a:solidFill>
          </a:ln>
        </p:spPr>
        <p:style>
          <a:lnRef idx="1">
            <a:schemeClr val="dk1"/>
          </a:lnRef>
          <a:fillRef idx="2">
            <a:schemeClr val="dk1"/>
          </a:fillRef>
          <a:effectRef idx="1">
            <a:schemeClr val="dk1"/>
          </a:effectRef>
          <a:fontRef idx="minor">
            <a:schemeClr val="dk1"/>
          </a:fontRef>
        </p:style>
        <p:txBody>
          <a:bodyPr vert="eaVert" rtlCol="0" anchor="ctr">
            <a:noAutofit/>
          </a:bodyPr>
          <a:lstStyle/>
          <a:p>
            <a:endParaRPr kumimoji="1" lang="ja-JP" altLang="en-US" sz="1000" dirty="0">
              <a:latin typeface="メイリオ" panose="020B0604030504040204" pitchFamily="50" charset="-128"/>
              <a:ea typeface="メイリオ" panose="020B0604030504040204" pitchFamily="50" charset="-128"/>
            </a:endParaRPr>
          </a:p>
        </p:txBody>
      </p:sp>
      <p:sp>
        <p:nvSpPr>
          <p:cNvPr id="132" name="角丸四角形 131"/>
          <p:cNvSpPr/>
          <p:nvPr/>
        </p:nvSpPr>
        <p:spPr>
          <a:xfrm>
            <a:off x="4085051" y="1034675"/>
            <a:ext cx="331200" cy="2480400"/>
          </a:xfrm>
          <a:prstGeom prst="roundRect">
            <a:avLst>
              <a:gd name="adj" fmla="val 20198"/>
            </a:avLst>
          </a:prstGeom>
          <a:noFill/>
          <a:ln/>
        </p:spPr>
        <p:style>
          <a:lnRef idx="1">
            <a:schemeClr val="dk1"/>
          </a:lnRef>
          <a:fillRef idx="2">
            <a:schemeClr val="dk1"/>
          </a:fillRef>
          <a:effectRef idx="1">
            <a:schemeClr val="dk1"/>
          </a:effectRef>
          <a:fontRef idx="minor">
            <a:schemeClr val="dk1"/>
          </a:fontRef>
        </p:style>
        <p:txBody>
          <a:bodyPr vert="eaVert" rtlCol="0" anchor="ctr">
            <a:noAutofit/>
          </a:bodyPr>
          <a:lstStyle/>
          <a:p>
            <a:endParaRPr kumimoji="1" lang="ja-JP" altLang="en-US" sz="1000" dirty="0">
              <a:latin typeface="メイリオ" panose="020B0604030504040204" pitchFamily="50" charset="-128"/>
              <a:ea typeface="メイリオ" panose="020B0604030504040204" pitchFamily="50" charset="-128"/>
            </a:endParaRPr>
          </a:p>
        </p:txBody>
      </p:sp>
      <p:sp>
        <p:nvSpPr>
          <p:cNvPr id="133" name="角丸四角形 132"/>
          <p:cNvSpPr/>
          <p:nvPr/>
        </p:nvSpPr>
        <p:spPr>
          <a:xfrm>
            <a:off x="4471256" y="1034675"/>
            <a:ext cx="331200" cy="2480400"/>
          </a:xfrm>
          <a:prstGeom prst="roundRect">
            <a:avLst>
              <a:gd name="adj" fmla="val 20198"/>
            </a:avLst>
          </a:prstGeom>
          <a:noFill/>
          <a:ln/>
        </p:spPr>
        <p:style>
          <a:lnRef idx="1">
            <a:schemeClr val="dk1"/>
          </a:lnRef>
          <a:fillRef idx="2">
            <a:schemeClr val="dk1"/>
          </a:fillRef>
          <a:effectRef idx="1">
            <a:schemeClr val="dk1"/>
          </a:effectRef>
          <a:fontRef idx="minor">
            <a:schemeClr val="dk1"/>
          </a:fontRef>
        </p:style>
        <p:txBody>
          <a:bodyPr vert="eaVert" rtlCol="0" anchor="ctr">
            <a:noAutofit/>
          </a:bodyPr>
          <a:lstStyle/>
          <a:p>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134" name="角丸四角形 133"/>
          <p:cNvSpPr/>
          <p:nvPr/>
        </p:nvSpPr>
        <p:spPr>
          <a:xfrm>
            <a:off x="6187787" y="1034675"/>
            <a:ext cx="331200" cy="2480400"/>
          </a:xfrm>
          <a:prstGeom prst="roundRect">
            <a:avLst>
              <a:gd name="adj" fmla="val 20198"/>
            </a:avLst>
          </a:prstGeom>
          <a:noFill/>
          <a:ln/>
        </p:spPr>
        <p:style>
          <a:lnRef idx="1">
            <a:schemeClr val="dk1"/>
          </a:lnRef>
          <a:fillRef idx="2">
            <a:schemeClr val="dk1"/>
          </a:fillRef>
          <a:effectRef idx="1">
            <a:schemeClr val="dk1"/>
          </a:effectRef>
          <a:fontRef idx="minor">
            <a:schemeClr val="dk1"/>
          </a:fontRef>
        </p:style>
        <p:txBody>
          <a:bodyPr vert="eaVert" rtlCol="0" anchor="ctr">
            <a:noAutofit/>
          </a:bodyPr>
          <a:lstStyle/>
          <a:p>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135" name="角丸四角形 134"/>
          <p:cNvSpPr/>
          <p:nvPr/>
        </p:nvSpPr>
        <p:spPr>
          <a:xfrm>
            <a:off x="5460635" y="1034675"/>
            <a:ext cx="460267" cy="2480400"/>
          </a:xfrm>
          <a:prstGeom prst="roundRect">
            <a:avLst>
              <a:gd name="adj" fmla="val 20198"/>
            </a:avLst>
          </a:prstGeom>
          <a:noFill/>
          <a:ln/>
          <a:effectLst/>
        </p:spPr>
        <p:style>
          <a:lnRef idx="1">
            <a:schemeClr val="dk1"/>
          </a:lnRef>
          <a:fillRef idx="2">
            <a:schemeClr val="dk1"/>
          </a:fillRef>
          <a:effectRef idx="1">
            <a:schemeClr val="dk1"/>
          </a:effectRef>
          <a:fontRef idx="minor">
            <a:schemeClr val="dk1"/>
          </a:fontRef>
        </p:style>
        <p:txBody>
          <a:bodyPr vert="eaVert" rtlCol="0" anchor="ctr">
            <a:noAutofit/>
          </a:bodyPr>
          <a:lstStyle/>
          <a:p>
            <a:pPr algn="just"/>
            <a:endParaRPr kumimoji="1" lang="ja-JP" altLang="en-US" sz="1000" dirty="0">
              <a:latin typeface="メイリオ" panose="020B0604030504040204" pitchFamily="50" charset="-128"/>
              <a:ea typeface="メイリオ" panose="020B0604030504040204" pitchFamily="50" charset="-128"/>
            </a:endParaRPr>
          </a:p>
        </p:txBody>
      </p:sp>
      <p:sp>
        <p:nvSpPr>
          <p:cNvPr id="137" name="テキスト ボックス 136"/>
          <p:cNvSpPr txBox="1"/>
          <p:nvPr/>
        </p:nvSpPr>
        <p:spPr>
          <a:xfrm>
            <a:off x="4070651" y="1067483"/>
            <a:ext cx="360000" cy="2412000"/>
          </a:xfrm>
          <a:prstGeom prst="rect">
            <a:avLst/>
          </a:prstGeom>
          <a:noFill/>
        </p:spPr>
        <p:txBody>
          <a:bodyPr vert="eaVert" wrap="square" rtlCol="0" anchor="ctr">
            <a:noAutofit/>
          </a:bodyPr>
          <a:lstStyle/>
          <a:p>
            <a:pPr algn="just"/>
            <a:r>
              <a:rPr lang="ja-JP" altLang="en-US" sz="1000" dirty="0">
                <a:latin typeface="メイリオ" panose="020B0604030504040204" pitchFamily="50" charset="-128"/>
                <a:ea typeface="メイリオ" panose="020B0604030504040204" pitchFamily="50" charset="-128"/>
              </a:rPr>
              <a:t>賞の通知、ＨＰなどで各受賞品を発表</a:t>
            </a:r>
          </a:p>
        </p:txBody>
      </p:sp>
      <p:sp>
        <p:nvSpPr>
          <p:cNvPr id="138" name="テキスト ボックス 137"/>
          <p:cNvSpPr txBox="1"/>
          <p:nvPr/>
        </p:nvSpPr>
        <p:spPr>
          <a:xfrm>
            <a:off x="2961230" y="1067483"/>
            <a:ext cx="432000" cy="2412000"/>
          </a:xfrm>
          <a:prstGeom prst="rect">
            <a:avLst/>
          </a:prstGeom>
          <a:noFill/>
        </p:spPr>
        <p:txBody>
          <a:bodyPr vert="eaVert" wrap="square" rtlCol="0" anchor="ctr">
            <a:noAutofit/>
          </a:bodyPr>
          <a:lstStyle/>
          <a:p>
            <a:pPr algn="just"/>
            <a:r>
              <a:rPr lang="ja-JP" altLang="en-US" sz="1000" b="1" dirty="0">
                <a:latin typeface="メイリオ" panose="020B0604030504040204" pitchFamily="50" charset="-128"/>
                <a:ea typeface="メイリオ" panose="020B0604030504040204" pitchFamily="50" charset="-128"/>
              </a:rPr>
              <a:t>審査会</a:t>
            </a:r>
            <a:r>
              <a:rPr lang="ja-JP" altLang="en-US" sz="1000" dirty="0">
                <a:latin typeface="メイリオ" panose="020B0604030504040204" pitchFamily="50" charset="-128"/>
                <a:ea typeface="メイリオ" panose="020B0604030504040204" pitchFamily="50" charset="-128"/>
              </a:rPr>
              <a:t>（エントリー事業者は参加不要）</a:t>
            </a:r>
          </a:p>
        </p:txBody>
      </p:sp>
      <p:sp>
        <p:nvSpPr>
          <p:cNvPr id="139" name="テキスト ボックス 138"/>
          <p:cNvSpPr txBox="1"/>
          <p:nvPr/>
        </p:nvSpPr>
        <p:spPr>
          <a:xfrm>
            <a:off x="2367514" y="1067483"/>
            <a:ext cx="432000" cy="2412000"/>
          </a:xfrm>
          <a:prstGeom prst="rect">
            <a:avLst/>
          </a:prstGeom>
          <a:noFill/>
        </p:spPr>
        <p:txBody>
          <a:bodyPr vert="eaVert" wrap="square" rtlCol="0" anchor="ctr">
            <a:noAutofit/>
          </a:bodyPr>
          <a:lstStyle/>
          <a:p>
            <a:pPr algn="just"/>
            <a:r>
              <a:rPr lang="ja-JP" altLang="en-US" sz="1000" dirty="0">
                <a:latin typeface="メイリオ" panose="020B0604030504040204" pitchFamily="50" charset="-128"/>
                <a:ea typeface="メイリオ" panose="020B0604030504040204" pitchFamily="50" charset="-128"/>
              </a:rPr>
              <a:t>サンプル商品とエントリー申込書を</a:t>
            </a:r>
            <a:r>
              <a:rPr lang="en-US" altLang="ja-JP" sz="1000" dirty="0">
                <a:latin typeface="メイリオ" panose="020B0604030504040204" pitchFamily="50" charset="-128"/>
                <a:ea typeface="メイリオ" panose="020B0604030504040204" pitchFamily="50" charset="-128"/>
              </a:rPr>
              <a:t>50</a:t>
            </a:r>
            <a:r>
              <a:rPr lang="ja-JP" altLang="en-US" sz="1000" dirty="0">
                <a:latin typeface="メイリオ" panose="020B0604030504040204" pitchFamily="50" charset="-128"/>
                <a:ea typeface="メイリオ" panose="020B0604030504040204" pitchFamily="50" charset="-128"/>
              </a:rPr>
              <a:t>部発送</a:t>
            </a:r>
            <a:endParaRPr lang="en-US" altLang="ja-JP" sz="1000" dirty="0">
              <a:latin typeface="メイリオ" panose="020B0604030504040204" pitchFamily="50" charset="-128"/>
              <a:ea typeface="メイリオ" panose="020B0604030504040204" pitchFamily="50" charset="-128"/>
            </a:endParaRPr>
          </a:p>
        </p:txBody>
      </p:sp>
      <p:sp>
        <p:nvSpPr>
          <p:cNvPr id="140" name="テキスト ボックス 139"/>
          <p:cNvSpPr txBox="1"/>
          <p:nvPr/>
        </p:nvSpPr>
        <p:spPr>
          <a:xfrm>
            <a:off x="330632" y="1067483"/>
            <a:ext cx="692936" cy="2412000"/>
          </a:xfrm>
          <a:prstGeom prst="rect">
            <a:avLst/>
          </a:prstGeom>
          <a:noFill/>
        </p:spPr>
        <p:txBody>
          <a:bodyPr vert="eaVert" wrap="square" rtlCol="0" anchor="ctr">
            <a:noAutofit/>
          </a:bodyPr>
          <a:lstStyle/>
          <a:p>
            <a:pPr algn="just"/>
            <a:r>
              <a:rPr lang="ja-JP" altLang="en-US" sz="1000" dirty="0">
                <a:latin typeface="メイリオ" panose="020B0604030504040204" pitchFamily="50" charset="-128"/>
                <a:ea typeface="メイリオ" panose="020B0604030504040204" pitchFamily="50" charset="-128"/>
              </a:rPr>
              <a:t>「エントリー申込書」をご記入の上、データと共にエントリーのご意向の旨をご連絡ください</a:t>
            </a:r>
            <a:endParaRPr lang="en-US" altLang="ja-JP" sz="1000" dirty="0">
              <a:latin typeface="メイリオ" panose="020B0604030504040204" pitchFamily="50" charset="-128"/>
              <a:ea typeface="メイリオ" panose="020B0604030504040204" pitchFamily="50" charset="-128"/>
            </a:endParaRPr>
          </a:p>
        </p:txBody>
      </p:sp>
      <p:sp>
        <p:nvSpPr>
          <p:cNvPr id="141" name="テキスト ボックス 140"/>
          <p:cNvSpPr txBox="1"/>
          <p:nvPr/>
        </p:nvSpPr>
        <p:spPr>
          <a:xfrm>
            <a:off x="1202668" y="1067483"/>
            <a:ext cx="432000" cy="2412000"/>
          </a:xfrm>
          <a:prstGeom prst="rect">
            <a:avLst/>
          </a:prstGeom>
          <a:noFill/>
        </p:spPr>
        <p:txBody>
          <a:bodyPr vert="eaVert" wrap="square" rtlCol="0" anchor="ctr">
            <a:noAutofit/>
          </a:bodyPr>
          <a:lstStyle/>
          <a:p>
            <a:pPr algn="just"/>
            <a:r>
              <a:rPr lang="ja-JP" altLang="en-US" sz="1000" dirty="0">
                <a:latin typeface="メイリオ" panose="020B0604030504040204" pitchFamily="50" charset="-128"/>
                <a:ea typeface="メイリオ" panose="020B0604030504040204" pitchFamily="50" charset="-128"/>
              </a:rPr>
              <a:t>エントリー費お支払い</a:t>
            </a:r>
            <a:endParaRPr lang="en-US" altLang="ja-JP" sz="1000" dirty="0">
              <a:latin typeface="メイリオ" panose="020B0604030504040204" pitchFamily="50" charset="-128"/>
              <a:ea typeface="メイリオ" panose="020B0604030504040204" pitchFamily="50" charset="-128"/>
            </a:endParaRPr>
          </a:p>
          <a:p>
            <a:pPr algn="just"/>
            <a:r>
              <a:rPr lang="ja-JP" altLang="en-US" sz="1000" dirty="0">
                <a:latin typeface="メイリオ" panose="020B0604030504040204" pitchFamily="50" charset="-128"/>
                <a:ea typeface="メイリオ" panose="020B0604030504040204" pitchFamily="50" charset="-128"/>
              </a:rPr>
              <a:t>（エントリー後一週間以内）</a:t>
            </a:r>
            <a:endParaRPr lang="en-US" altLang="ja-JP" sz="1000" dirty="0">
              <a:latin typeface="メイリオ" panose="020B0604030504040204" pitchFamily="50" charset="-128"/>
              <a:ea typeface="メイリオ" panose="020B0604030504040204" pitchFamily="50" charset="-128"/>
            </a:endParaRPr>
          </a:p>
        </p:txBody>
      </p:sp>
      <p:sp>
        <p:nvSpPr>
          <p:cNvPr id="142" name="二等辺三角形 141"/>
          <p:cNvSpPr/>
          <p:nvPr/>
        </p:nvSpPr>
        <p:spPr>
          <a:xfrm rot="5400000">
            <a:off x="5934912" y="2208732"/>
            <a:ext cx="231685" cy="138750"/>
          </a:xfrm>
          <a:prstGeom prst="triangle">
            <a:avLst/>
          </a:prstGeom>
          <a:solidFill>
            <a:schemeClr val="bg1">
              <a:lumMod val="50000"/>
            </a:schemeClr>
          </a:solidFill>
          <a:ln>
            <a:noFill/>
          </a:ln>
        </p:spPr>
        <p:txBody>
          <a:bodyPr rtlCol="0" anchor="ctr">
            <a:noAutofit/>
          </a:bodyPr>
          <a:lstStyle/>
          <a:p>
            <a:pPr algn="ctr"/>
            <a:endParaRPr kumimoji="1" lang="ja-JP" altLang="en-US" sz="1000" dirty="0">
              <a:latin typeface="メイリオ" panose="020B0604030504040204" pitchFamily="50" charset="-128"/>
              <a:ea typeface="メイリオ" panose="020B0604030504040204" pitchFamily="50" charset="-128"/>
            </a:endParaRPr>
          </a:p>
        </p:txBody>
      </p:sp>
      <p:sp>
        <p:nvSpPr>
          <p:cNvPr id="145" name="テキスト ボックス 144"/>
          <p:cNvSpPr txBox="1"/>
          <p:nvPr/>
        </p:nvSpPr>
        <p:spPr>
          <a:xfrm>
            <a:off x="6173387" y="1067483"/>
            <a:ext cx="360000" cy="2412000"/>
          </a:xfrm>
          <a:prstGeom prst="rect">
            <a:avLst/>
          </a:prstGeom>
          <a:noFill/>
        </p:spPr>
        <p:txBody>
          <a:bodyPr vert="eaVert" wrap="square" rtlCol="0" anchor="ctr">
            <a:noAutofit/>
          </a:bodyPr>
          <a:lstStyle/>
          <a:p>
            <a:pPr algn="just"/>
            <a:r>
              <a:rPr lang="ja-JP" altLang="en-US" sz="1000" dirty="0">
                <a:latin typeface="メイリオ" panose="020B0604030504040204" pitchFamily="50" charset="-128"/>
                <a:ea typeface="メイリオ" panose="020B0604030504040204" pitchFamily="50" charset="-128"/>
              </a:rPr>
              <a:t>アンケートにご協力をお願い致します</a:t>
            </a:r>
          </a:p>
        </p:txBody>
      </p:sp>
      <p:sp>
        <p:nvSpPr>
          <p:cNvPr id="146" name="テキスト ボックス 145"/>
          <p:cNvSpPr txBox="1"/>
          <p:nvPr/>
        </p:nvSpPr>
        <p:spPr>
          <a:xfrm>
            <a:off x="4456856" y="1067483"/>
            <a:ext cx="360000" cy="2412000"/>
          </a:xfrm>
          <a:prstGeom prst="rect">
            <a:avLst/>
          </a:prstGeom>
          <a:noFill/>
        </p:spPr>
        <p:txBody>
          <a:bodyPr vert="eaVert" wrap="square" rtlCol="0" anchor="ctr">
            <a:noAutofit/>
          </a:bodyPr>
          <a:lstStyle/>
          <a:p>
            <a:pPr algn="just"/>
            <a:r>
              <a:rPr lang="ja-JP" altLang="en-US" sz="1000" dirty="0">
                <a:latin typeface="メイリオ" panose="020B0604030504040204" pitchFamily="50" charset="-128"/>
                <a:ea typeface="メイリオ" panose="020B0604030504040204" pitchFamily="50" charset="-128"/>
              </a:rPr>
              <a:t>プレスリリース配信</a:t>
            </a:r>
          </a:p>
        </p:txBody>
      </p:sp>
      <p:sp>
        <p:nvSpPr>
          <p:cNvPr id="150" name="テキスト ボックス 149"/>
          <p:cNvSpPr txBox="1"/>
          <p:nvPr/>
        </p:nvSpPr>
        <p:spPr>
          <a:xfrm>
            <a:off x="2977832" y="807115"/>
            <a:ext cx="432759" cy="253106"/>
          </a:xfrm>
          <a:prstGeom prst="rect">
            <a:avLst/>
          </a:prstGeom>
          <a:noFill/>
        </p:spPr>
        <p:txBody>
          <a:bodyPr wrap="none" rtlCol="0">
            <a:noAutofit/>
          </a:bodyPr>
          <a:lstStyle/>
          <a:p>
            <a:pPr algn="ctr"/>
            <a:r>
              <a:rPr lang="en-US" altLang="ja-JP" sz="1000" dirty="0">
                <a:latin typeface="HGSｺﾞｼｯｸM" pitchFamily="50" charset="-128"/>
                <a:ea typeface="HGSｺﾞｼｯｸM" pitchFamily="50" charset="-128"/>
              </a:rPr>
              <a:t>11</a:t>
            </a:r>
            <a:r>
              <a:rPr lang="ja-JP" altLang="en-US" sz="1000" dirty="0">
                <a:latin typeface="HGSｺﾞｼｯｸM" pitchFamily="50" charset="-128"/>
                <a:ea typeface="HGSｺﾞｼｯｸM" pitchFamily="50" charset="-128"/>
              </a:rPr>
              <a:t>月</a:t>
            </a:r>
            <a:r>
              <a:rPr lang="en-US" altLang="ja-JP" sz="1000" dirty="0">
                <a:latin typeface="HGSｺﾞｼｯｸM" pitchFamily="50" charset="-128"/>
                <a:ea typeface="HGSｺﾞｼｯｸM" pitchFamily="50" charset="-128"/>
              </a:rPr>
              <a:t>26</a:t>
            </a:r>
            <a:r>
              <a:rPr lang="ja-JP" altLang="en-US" sz="1000" dirty="0">
                <a:latin typeface="HGSｺﾞｼｯｸM" pitchFamily="50" charset="-128"/>
                <a:ea typeface="HGSｺﾞｼｯｸM" pitchFamily="50" charset="-128"/>
              </a:rPr>
              <a:t>日</a:t>
            </a:r>
            <a:endParaRPr kumimoji="1" lang="ja-JP" altLang="en-US" sz="1000" dirty="0">
              <a:latin typeface="HGSｺﾞｼｯｸM" pitchFamily="50" charset="-128"/>
              <a:ea typeface="HGSｺﾞｼｯｸM" pitchFamily="50" charset="-128"/>
            </a:endParaRPr>
          </a:p>
        </p:txBody>
      </p:sp>
      <p:sp>
        <p:nvSpPr>
          <p:cNvPr id="151" name="テキスト ボックス 150"/>
          <p:cNvSpPr txBox="1"/>
          <p:nvPr/>
        </p:nvSpPr>
        <p:spPr>
          <a:xfrm>
            <a:off x="2380889" y="679169"/>
            <a:ext cx="432759" cy="253106"/>
          </a:xfrm>
          <a:prstGeom prst="rect">
            <a:avLst/>
          </a:prstGeom>
          <a:noFill/>
        </p:spPr>
        <p:txBody>
          <a:bodyPr wrap="none" rtlCol="0">
            <a:noAutofit/>
          </a:bodyPr>
          <a:lstStyle/>
          <a:p>
            <a:pPr algn="ctr"/>
            <a:r>
              <a:rPr kumimoji="1" lang="ja-JP" altLang="en-US" sz="1000" dirty="0">
                <a:latin typeface="HGSｺﾞｼｯｸM" pitchFamily="50" charset="-128"/>
                <a:ea typeface="HGSｺﾞｼｯｸM" pitchFamily="50" charset="-128"/>
              </a:rPr>
              <a:t>審査会</a:t>
            </a:r>
            <a:endParaRPr kumimoji="1" lang="en-US" altLang="ja-JP" sz="1000" dirty="0">
              <a:latin typeface="HGSｺﾞｼｯｸM" pitchFamily="50" charset="-128"/>
              <a:ea typeface="HGSｺﾞｼｯｸM" pitchFamily="50" charset="-128"/>
            </a:endParaRPr>
          </a:p>
          <a:p>
            <a:pPr algn="ctr"/>
            <a:r>
              <a:rPr kumimoji="1" lang="ja-JP" altLang="en-US" sz="1000" dirty="0">
                <a:latin typeface="HGSｺﾞｼｯｸM" pitchFamily="50" charset="-128"/>
                <a:ea typeface="HGSｺﾞｼｯｸM" pitchFamily="50" charset="-128"/>
              </a:rPr>
              <a:t>直前</a:t>
            </a:r>
          </a:p>
        </p:txBody>
      </p:sp>
      <p:sp>
        <p:nvSpPr>
          <p:cNvPr id="152" name="テキスト ボックス 151"/>
          <p:cNvSpPr txBox="1"/>
          <p:nvPr/>
        </p:nvSpPr>
        <p:spPr>
          <a:xfrm>
            <a:off x="6138278" y="679169"/>
            <a:ext cx="432759" cy="253106"/>
          </a:xfrm>
          <a:prstGeom prst="rect">
            <a:avLst/>
          </a:prstGeom>
          <a:noFill/>
        </p:spPr>
        <p:txBody>
          <a:bodyPr wrap="none" rtlCol="0">
            <a:noAutofit/>
          </a:bodyPr>
          <a:lstStyle/>
          <a:p>
            <a:pPr algn="ctr"/>
            <a:r>
              <a:rPr lang="ja-JP" altLang="en-US" sz="1000" dirty="0">
                <a:latin typeface="HGSｺﾞｼｯｸM" pitchFamily="50" charset="-128"/>
                <a:ea typeface="HGSｺﾞｼｯｸM" pitchFamily="50" charset="-128"/>
              </a:rPr>
              <a:t>令和</a:t>
            </a:r>
            <a:r>
              <a:rPr lang="en-US" altLang="ja-JP" sz="1000" dirty="0">
                <a:latin typeface="HGSｺﾞｼｯｸM" pitchFamily="50" charset="-128"/>
                <a:ea typeface="HGSｺﾞｼｯｸM" pitchFamily="50" charset="-128"/>
              </a:rPr>
              <a:t>4</a:t>
            </a:r>
            <a:r>
              <a:rPr lang="ja-JP" altLang="en-US" sz="1000" dirty="0">
                <a:latin typeface="HGSｺﾞｼｯｸM" pitchFamily="50" charset="-128"/>
                <a:ea typeface="HGSｺﾞｼｯｸM" pitchFamily="50" charset="-128"/>
              </a:rPr>
              <a:t>年</a:t>
            </a:r>
            <a:endParaRPr lang="en-US" altLang="ja-JP" sz="1000" dirty="0">
              <a:latin typeface="HGSｺﾞｼｯｸM" pitchFamily="50" charset="-128"/>
              <a:ea typeface="HGSｺﾞｼｯｸM" pitchFamily="50" charset="-128"/>
            </a:endParaRPr>
          </a:p>
          <a:p>
            <a:pPr algn="ctr"/>
            <a:r>
              <a:rPr lang="en-US" altLang="ja-JP" sz="1000" dirty="0">
                <a:latin typeface="HGSｺﾞｼｯｸM" pitchFamily="50" charset="-128"/>
                <a:ea typeface="HGSｺﾞｼｯｸM" pitchFamily="50" charset="-128"/>
              </a:rPr>
              <a:t>1</a:t>
            </a:r>
            <a:r>
              <a:rPr lang="ja-JP" altLang="en-US" sz="1000" dirty="0">
                <a:latin typeface="HGSｺﾞｼｯｸM" pitchFamily="50" charset="-128"/>
                <a:ea typeface="HGSｺﾞｼｯｸM" pitchFamily="50" charset="-128"/>
              </a:rPr>
              <a:t>月</a:t>
            </a:r>
            <a:endParaRPr kumimoji="1" lang="ja-JP" altLang="en-US" sz="1000" dirty="0">
              <a:latin typeface="HGSｺﾞｼｯｸM" pitchFamily="50" charset="-128"/>
              <a:ea typeface="HGSｺﾞｼｯｸM" pitchFamily="50" charset="-128"/>
            </a:endParaRPr>
          </a:p>
        </p:txBody>
      </p:sp>
      <p:sp>
        <p:nvSpPr>
          <p:cNvPr id="154" name="テキスト ボックス 153"/>
          <p:cNvSpPr txBox="1"/>
          <p:nvPr/>
        </p:nvSpPr>
        <p:spPr>
          <a:xfrm>
            <a:off x="5434906" y="679169"/>
            <a:ext cx="432759" cy="253106"/>
          </a:xfrm>
          <a:prstGeom prst="rect">
            <a:avLst/>
          </a:prstGeom>
          <a:noFill/>
        </p:spPr>
        <p:txBody>
          <a:bodyPr wrap="none" rtlCol="0">
            <a:noAutofit/>
          </a:bodyPr>
          <a:lstStyle/>
          <a:p>
            <a:pPr algn="ctr"/>
            <a:r>
              <a:rPr lang="ja-JP" altLang="en-US" sz="1000" dirty="0">
                <a:latin typeface="HGSｺﾞｼｯｸM" pitchFamily="50" charset="-128"/>
                <a:ea typeface="HGSｺﾞｼｯｸM" pitchFamily="50" charset="-128"/>
              </a:rPr>
              <a:t>確定後</a:t>
            </a:r>
            <a:endParaRPr kumimoji="1" lang="en-US" altLang="ja-JP" sz="1000" dirty="0">
              <a:latin typeface="HGSｺﾞｼｯｸM" pitchFamily="50" charset="-128"/>
              <a:ea typeface="HGSｺﾞｼｯｸM" pitchFamily="50" charset="-128"/>
            </a:endParaRPr>
          </a:p>
          <a:p>
            <a:pPr algn="ctr"/>
            <a:r>
              <a:rPr lang="ja-JP" altLang="en-US" sz="1000" dirty="0">
                <a:latin typeface="HGSｺﾞｼｯｸM" pitchFamily="50" charset="-128"/>
                <a:ea typeface="HGSｺﾞｼｯｸM" pitchFamily="50" charset="-128"/>
              </a:rPr>
              <a:t>随時</a:t>
            </a:r>
            <a:endParaRPr kumimoji="1" lang="ja-JP" altLang="en-US" sz="1000" dirty="0">
              <a:latin typeface="HGSｺﾞｼｯｸM" pitchFamily="50" charset="-128"/>
              <a:ea typeface="HGSｺﾞｼｯｸM" pitchFamily="50" charset="-128"/>
            </a:endParaRPr>
          </a:p>
        </p:txBody>
      </p:sp>
      <p:sp>
        <p:nvSpPr>
          <p:cNvPr id="96" name="正方形/長方形 95"/>
          <p:cNvSpPr/>
          <p:nvPr/>
        </p:nvSpPr>
        <p:spPr>
          <a:xfrm>
            <a:off x="104774" y="4304928"/>
            <a:ext cx="6610351" cy="4247317"/>
          </a:xfrm>
          <a:prstGeom prst="rect">
            <a:avLst/>
          </a:prstGeom>
        </p:spPr>
        <p:txBody>
          <a:bodyPr wrap="square">
            <a:spAutoFit/>
          </a:bodyPr>
          <a:lstStyle/>
          <a:p>
            <a:r>
              <a:rPr lang="ja-JP" altLang="en-US" sz="1000" dirty="0">
                <a:latin typeface="メイリオ" pitchFamily="50" charset="-128"/>
                <a:ea typeface="メイリオ" pitchFamily="50" charset="-128"/>
              </a:rPr>
              <a:t>◆実施名称：</a:t>
            </a:r>
            <a:r>
              <a:rPr lang="en-US" altLang="ja-JP" sz="1000" dirty="0">
                <a:latin typeface="メイリオ" pitchFamily="50" charset="-128"/>
                <a:ea typeface="メイリオ" pitchFamily="50" charset="-128"/>
              </a:rPr>
              <a:t>buyer‘s room</a:t>
            </a:r>
            <a:r>
              <a:rPr lang="ja-JP" altLang="en-US" sz="1000" dirty="0">
                <a:latin typeface="メイリオ" panose="020B0604030504040204" pitchFamily="50" charset="-128"/>
                <a:ea typeface="メイリオ" panose="020B0604030504040204" pitchFamily="50" charset="-128"/>
              </a:rPr>
              <a:t> </a:t>
            </a:r>
            <a:r>
              <a:rPr lang="en-US" altLang="ja-JP" sz="1000" dirty="0">
                <a:latin typeface="メイリオ" panose="020B0604030504040204" pitchFamily="50" charset="-128"/>
                <a:ea typeface="メイリオ" panose="020B0604030504040204" pitchFamily="50" charset="-128"/>
              </a:rPr>
              <a:t>2021</a:t>
            </a: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11</a:t>
            </a:r>
            <a:r>
              <a:rPr lang="ja-JP" altLang="en-US" sz="1000" dirty="0">
                <a:latin typeface="メイリオ" panose="020B0604030504040204" pitchFamily="50" charset="-128"/>
                <a:ea typeface="メイリオ" panose="020B0604030504040204" pitchFamily="50" charset="-128"/>
              </a:rPr>
              <a:t>月の部）</a:t>
            </a:r>
            <a:endParaRPr lang="en-US" altLang="ja-JP" sz="1000" dirty="0">
              <a:latin typeface="メイリオ" panose="020B0604030504040204" pitchFamily="50" charset="-128"/>
              <a:ea typeface="メイリオ" panose="020B0604030504040204" pitchFamily="50" charset="-128"/>
            </a:endParaRPr>
          </a:p>
          <a:p>
            <a:r>
              <a:rPr lang="ja-JP" altLang="en-US" sz="1000" dirty="0">
                <a:latin typeface="メイリオ" pitchFamily="50" charset="-128"/>
                <a:ea typeface="メイリオ" pitchFamily="50" charset="-128"/>
              </a:rPr>
              <a:t>◆主催：全国商工会連合会</a:t>
            </a:r>
          </a:p>
          <a:p>
            <a:endParaRPr lang="en-US" altLang="ja-JP" sz="1000" dirty="0">
              <a:latin typeface="メイリオ" pitchFamily="50" charset="-128"/>
              <a:ea typeface="メイリオ" pitchFamily="50" charset="-128"/>
            </a:endParaRPr>
          </a:p>
          <a:p>
            <a:pPr algn="just"/>
            <a:r>
              <a:rPr lang="ja-JP" altLang="en-US" sz="1000" dirty="0">
                <a:latin typeface="メイリオ" panose="020B0604030504040204" pitchFamily="50" charset="-128"/>
                <a:ea typeface="メイリオ" panose="020B0604030504040204" pitchFamily="50" charset="-128"/>
              </a:rPr>
              <a:t>◆対象：食品</a:t>
            </a:r>
            <a:r>
              <a:rPr lang="zh-TW" altLang="ja-JP"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1</a:t>
            </a:r>
            <a:r>
              <a:rPr lang="ja-JP" altLang="ja-JP" sz="1000" dirty="0">
                <a:latin typeface="メイリオ" panose="020B0604030504040204" pitchFamily="50" charset="-128"/>
                <a:ea typeface="メイリオ" panose="020B0604030504040204" pitchFamily="50" charset="-128"/>
              </a:rPr>
              <a:t>次産品（果物・野菜、魚介・水産品、肉類・卵、米など）</a:t>
            </a:r>
            <a:endParaRPr lang="en-US" altLang="ja-JP" sz="1000" dirty="0">
              <a:latin typeface="メイリオ" panose="020B0604030504040204" pitchFamily="50" charset="-128"/>
              <a:ea typeface="メイリオ" panose="020B0604030504040204" pitchFamily="50" charset="-128"/>
            </a:endParaRPr>
          </a:p>
          <a:p>
            <a:pPr algn="just"/>
            <a:r>
              <a:rPr lang="ja-JP" altLang="en-US" sz="1000" dirty="0">
                <a:latin typeface="メイリオ" panose="020B0604030504040204" pitchFamily="50" charset="-128"/>
                <a:ea typeface="メイリオ" panose="020B0604030504040204" pitchFamily="50" charset="-128"/>
              </a:rPr>
              <a:t>　　　　　　　</a:t>
            </a:r>
            <a:r>
              <a:rPr lang="ja-JP" altLang="ja-JP" sz="1000" dirty="0">
                <a:latin typeface="メイリオ" panose="020B0604030504040204" pitchFamily="50" charset="-128"/>
                <a:ea typeface="メイリオ" panose="020B0604030504040204" pitchFamily="50" charset="-128"/>
              </a:rPr>
              <a:t>加工品（加工食品、調味料、スイーツ、飲料・酒類など）</a:t>
            </a:r>
            <a:endParaRPr lang="en-US" altLang="ja-JP" sz="1000" dirty="0">
              <a:latin typeface="メイリオ" panose="020B0604030504040204" pitchFamily="50" charset="-128"/>
              <a:ea typeface="メイリオ" panose="020B0604030504040204" pitchFamily="50" charset="-128"/>
            </a:endParaRPr>
          </a:p>
          <a:p>
            <a:pPr algn="just"/>
            <a:endParaRPr lang="en-US" altLang="ja-JP" sz="1000" dirty="0">
              <a:latin typeface="メイリオ" panose="020B0604030504040204" pitchFamily="50" charset="-128"/>
              <a:ea typeface="メイリオ" panose="020B0604030504040204" pitchFamily="50" charset="-128"/>
            </a:endParaRPr>
          </a:p>
          <a:p>
            <a:pPr algn="just"/>
            <a:r>
              <a:rPr lang="ja-JP" altLang="en-US" sz="1000" dirty="0">
                <a:latin typeface="メイリオ" panose="020B0604030504040204" pitchFamily="50" charset="-128"/>
                <a:ea typeface="メイリオ" panose="020B0604030504040204" pitchFamily="50" charset="-128"/>
              </a:rPr>
              <a:t>◆募集期間：</a:t>
            </a:r>
            <a:r>
              <a:rPr lang="en-US" altLang="ja-JP" sz="1000" dirty="0">
                <a:latin typeface="メイリオ" panose="020B0604030504040204" pitchFamily="50" charset="-128"/>
                <a:ea typeface="メイリオ" panose="020B0604030504040204" pitchFamily="50" charset="-128"/>
              </a:rPr>
              <a:t>2021</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9</a:t>
            </a:r>
            <a:r>
              <a:rPr lang="ja-JP" altLang="en-US" sz="1000" dirty="0">
                <a:latin typeface="メイリオ" panose="020B0604030504040204" pitchFamily="50" charset="-128"/>
                <a:ea typeface="メイリオ" panose="020B0604030504040204" pitchFamily="50" charset="-128"/>
              </a:rPr>
              <a:t>月</a:t>
            </a:r>
            <a:r>
              <a:rPr lang="en-US" altLang="ja-JP" sz="1000" dirty="0">
                <a:latin typeface="メイリオ" panose="020B0604030504040204" pitchFamily="50" charset="-128"/>
                <a:ea typeface="メイリオ" panose="020B0604030504040204" pitchFamily="50" charset="-128"/>
              </a:rPr>
              <a:t>1</a:t>
            </a:r>
            <a:r>
              <a:rPr lang="ja-JP" altLang="en-US" sz="1000" dirty="0">
                <a:latin typeface="メイリオ" panose="020B0604030504040204" pitchFamily="50" charset="-128"/>
                <a:ea typeface="メイリオ" panose="020B0604030504040204" pitchFamily="50" charset="-128"/>
              </a:rPr>
              <a:t>日（水）～</a:t>
            </a:r>
            <a:r>
              <a:rPr lang="en-US" altLang="ja-JP" sz="1000" dirty="0">
                <a:latin typeface="メイリオ" panose="020B0604030504040204" pitchFamily="50" charset="-128"/>
                <a:ea typeface="メイリオ" panose="020B0604030504040204" pitchFamily="50" charset="-128"/>
              </a:rPr>
              <a:t>2021</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9</a:t>
            </a:r>
            <a:r>
              <a:rPr lang="ja-JP" altLang="en-US" sz="1000" dirty="0">
                <a:latin typeface="メイリオ" panose="020B0604030504040204" pitchFamily="50" charset="-128"/>
                <a:ea typeface="メイリオ" panose="020B0604030504040204" pitchFamily="50" charset="-128"/>
              </a:rPr>
              <a:t>月</a:t>
            </a:r>
            <a:r>
              <a:rPr lang="en-US" altLang="ja-JP" sz="1000" dirty="0">
                <a:latin typeface="メイリオ" panose="020B0604030504040204" pitchFamily="50" charset="-128"/>
                <a:ea typeface="メイリオ" panose="020B0604030504040204" pitchFamily="50" charset="-128"/>
              </a:rPr>
              <a:t>30</a:t>
            </a:r>
            <a:r>
              <a:rPr lang="ja-JP" altLang="en-US" sz="1000" dirty="0">
                <a:latin typeface="メイリオ" panose="020B0604030504040204" pitchFamily="50" charset="-128"/>
                <a:ea typeface="メイリオ" panose="020B0604030504040204" pitchFamily="50" charset="-128"/>
              </a:rPr>
              <a:t>日（木）</a:t>
            </a:r>
            <a:r>
              <a:rPr lang="en-US" altLang="ja-JP" sz="1000" dirty="0">
                <a:latin typeface="メイリオ" panose="020B0604030504040204" pitchFamily="50" charset="-128"/>
                <a:ea typeface="メイリオ" panose="020B0604030504040204" pitchFamily="50" charset="-128"/>
              </a:rPr>
              <a:t>17</a:t>
            </a:r>
            <a:r>
              <a:rPr lang="ja-JP" altLang="en-US" sz="1000" dirty="0">
                <a:latin typeface="メイリオ" panose="020B0604030504040204" pitchFamily="50" charset="-128"/>
                <a:ea typeface="メイリオ" panose="020B0604030504040204" pitchFamily="50" charset="-128"/>
              </a:rPr>
              <a:t>時</a:t>
            </a:r>
          </a:p>
          <a:p>
            <a:pPr algn="just"/>
            <a:r>
              <a:rPr lang="ja-JP" altLang="en-US" sz="1000" dirty="0">
                <a:latin typeface="メイリオ" panose="020B0604030504040204" pitchFamily="50" charset="-128"/>
                <a:ea typeface="メイリオ" panose="020B0604030504040204" pitchFamily="50" charset="-128"/>
              </a:rPr>
              <a:t>◆審査会：</a:t>
            </a:r>
            <a:r>
              <a:rPr lang="en-US" altLang="ja-JP" sz="1000" dirty="0">
                <a:latin typeface="メイリオ" panose="020B0604030504040204" pitchFamily="50" charset="-128"/>
                <a:ea typeface="メイリオ" panose="020B0604030504040204" pitchFamily="50" charset="-128"/>
              </a:rPr>
              <a:t>2021</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11</a:t>
            </a:r>
            <a:r>
              <a:rPr lang="ja-JP" altLang="en-US" sz="1000" dirty="0">
                <a:latin typeface="メイリオ" panose="020B0604030504040204" pitchFamily="50" charset="-128"/>
                <a:ea typeface="メイリオ" panose="020B0604030504040204" pitchFamily="50" charset="-128"/>
              </a:rPr>
              <a:t>月</a:t>
            </a:r>
            <a:r>
              <a:rPr lang="en-US" altLang="ja-JP" sz="1000" dirty="0">
                <a:latin typeface="メイリオ" panose="020B0604030504040204" pitchFamily="50" charset="-128"/>
                <a:ea typeface="メイリオ" panose="020B0604030504040204" pitchFamily="50" charset="-128"/>
              </a:rPr>
              <a:t>26</a:t>
            </a:r>
            <a:r>
              <a:rPr lang="ja-JP" altLang="en-US" sz="1000" dirty="0">
                <a:latin typeface="メイリオ" panose="020B0604030504040204" pitchFamily="50" charset="-128"/>
                <a:ea typeface="メイリオ" panose="020B0604030504040204" pitchFamily="50" charset="-128"/>
              </a:rPr>
              <a:t>日（金）</a:t>
            </a:r>
            <a:endParaRPr lang="en-US" altLang="ja-JP" sz="1000" dirty="0">
              <a:latin typeface="メイリオ" panose="020B0604030504040204" pitchFamily="50" charset="-128"/>
              <a:ea typeface="メイリオ" panose="020B0604030504040204" pitchFamily="50" charset="-128"/>
            </a:endParaRPr>
          </a:p>
          <a:p>
            <a:pPr algn="just"/>
            <a:r>
              <a:rPr lang="ja-JP" altLang="en-US" sz="1000" dirty="0">
                <a:latin typeface="メイリオ" panose="020B0604030504040204" pitchFamily="50" charset="-128"/>
                <a:ea typeface="メイリオ" panose="020B0604030504040204" pitchFamily="50" charset="-128"/>
              </a:rPr>
              <a:t>◆賞の確定： </a:t>
            </a:r>
            <a:r>
              <a:rPr lang="en-US" altLang="ja-JP" sz="1000" dirty="0">
                <a:latin typeface="メイリオ" panose="020B0604030504040204" pitchFamily="50" charset="-128"/>
                <a:ea typeface="メイリオ" panose="020B0604030504040204" pitchFamily="50" charset="-128"/>
              </a:rPr>
              <a:t>2021</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12</a:t>
            </a:r>
            <a:r>
              <a:rPr lang="ja-JP" altLang="en-US" sz="1000" dirty="0">
                <a:latin typeface="メイリオ" panose="020B0604030504040204" pitchFamily="50" charset="-128"/>
                <a:ea typeface="メイリオ" panose="020B0604030504040204" pitchFamily="50" charset="-128"/>
              </a:rPr>
              <a:t>月中旬</a:t>
            </a:r>
          </a:p>
          <a:p>
            <a:pPr algn="just"/>
            <a:r>
              <a:rPr lang="ja-JP" altLang="en-US" sz="1000" dirty="0">
                <a:latin typeface="メイリオ" panose="020B0604030504040204" pitchFamily="50" charset="-128"/>
                <a:ea typeface="メイリオ" panose="020B0604030504040204" pitchFamily="50" charset="-128"/>
              </a:rPr>
              <a:t>◆賞の通知： </a:t>
            </a:r>
            <a:r>
              <a:rPr lang="en-US" altLang="ja-JP" sz="1000" dirty="0">
                <a:latin typeface="メイリオ" panose="020B0604030504040204" pitchFamily="50" charset="-128"/>
                <a:ea typeface="メイリオ" panose="020B0604030504040204" pitchFamily="50" charset="-128"/>
              </a:rPr>
              <a:t>2021</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12</a:t>
            </a:r>
            <a:r>
              <a:rPr lang="ja-JP" altLang="en-US" sz="1000" dirty="0">
                <a:latin typeface="メイリオ" panose="020B0604030504040204" pitchFamily="50" charset="-128"/>
                <a:ea typeface="メイリオ" panose="020B0604030504040204" pitchFamily="50" charset="-128"/>
              </a:rPr>
              <a:t>月中旬（郵送ならびにメール）</a:t>
            </a:r>
          </a:p>
          <a:p>
            <a:endParaRPr lang="en-US" altLang="ja-JP" sz="1000" dirty="0">
              <a:latin typeface="メイリオ" pitchFamily="50" charset="-128"/>
              <a:ea typeface="メイリオ" pitchFamily="50" charset="-128"/>
            </a:endParaRPr>
          </a:p>
          <a:p>
            <a:r>
              <a:rPr lang="ja-JP" altLang="en-US" sz="1000" dirty="0">
                <a:latin typeface="メイリオ" pitchFamily="50" charset="-128"/>
                <a:ea typeface="メイリオ" pitchFamily="50" charset="-128"/>
              </a:rPr>
              <a:t>◆エントリー費：</a:t>
            </a:r>
            <a:r>
              <a:rPr lang="ja-JP" altLang="ja-JP" sz="1000" dirty="0"/>
              <a:t> </a:t>
            </a:r>
            <a:r>
              <a:rPr lang="ja-JP" altLang="ja-JP" sz="1000" dirty="0">
                <a:latin typeface="メイリオ" panose="020B0604030504040204" pitchFamily="50" charset="-128"/>
                <a:ea typeface="メイリオ" panose="020B0604030504040204" pitchFamily="50" charset="-128"/>
              </a:rPr>
              <a:t>※いずれも税込価格</a:t>
            </a:r>
            <a:r>
              <a:rPr lang="ja-JP" altLang="en-US" sz="1000" dirty="0">
                <a:latin typeface="メイリオ" panose="020B0604030504040204" pitchFamily="50" charset="-128"/>
                <a:ea typeface="メイリオ" panose="020B0604030504040204" pitchFamily="50" charset="-128"/>
              </a:rPr>
              <a:t>で</a:t>
            </a:r>
            <a:r>
              <a:rPr lang="en-US" altLang="ja-JP" sz="1000" dirty="0">
                <a:latin typeface="メイリオ" panose="020B0604030504040204" pitchFamily="50" charset="-128"/>
                <a:ea typeface="メイリオ" panose="020B0604030504040204" pitchFamily="50" charset="-128"/>
              </a:rPr>
              <a:t>1</a:t>
            </a:r>
            <a:r>
              <a:rPr lang="ja-JP" altLang="en-US" sz="1000" dirty="0">
                <a:latin typeface="メイリオ" panose="020B0604030504040204" pitchFamily="50" charset="-128"/>
                <a:ea typeface="メイリオ" panose="020B0604030504040204" pitchFamily="50" charset="-128"/>
              </a:rPr>
              <a:t>社</a:t>
            </a:r>
            <a:r>
              <a:rPr lang="en-US" altLang="ja-JP" sz="1000" dirty="0">
                <a:latin typeface="メイリオ" panose="020B0604030504040204" pitchFamily="50" charset="-128"/>
                <a:ea typeface="メイリオ" panose="020B0604030504040204" pitchFamily="50" charset="-128"/>
              </a:rPr>
              <a:t>2</a:t>
            </a:r>
            <a:r>
              <a:rPr lang="ja-JP" altLang="en-US" sz="1000" dirty="0">
                <a:latin typeface="メイリオ" panose="020B0604030504040204" pitchFamily="50" charset="-128"/>
                <a:ea typeface="メイリオ" panose="020B0604030504040204" pitchFamily="50" charset="-128"/>
              </a:rPr>
              <a:t>商品までエントリー可</a:t>
            </a:r>
            <a:endParaRPr lang="en-US" altLang="ja-JP" sz="1000" dirty="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a:t>
            </a:r>
            <a:r>
              <a:rPr lang="ja-JP" altLang="ja-JP" sz="1000" dirty="0">
                <a:latin typeface="メイリオ" panose="020B0604030504040204" pitchFamily="50" charset="-128"/>
                <a:ea typeface="メイリオ" panose="020B0604030504040204" pitchFamily="50" charset="-128"/>
              </a:rPr>
              <a:t>・一般価格：</a:t>
            </a:r>
            <a:r>
              <a:rPr lang="en-US" altLang="ja-JP" sz="1000" dirty="0">
                <a:latin typeface="メイリオ" panose="020B0604030504040204" pitchFamily="50" charset="-128"/>
                <a:ea typeface="メイリオ" panose="020B0604030504040204" pitchFamily="50" charset="-128"/>
              </a:rPr>
              <a:t>1</a:t>
            </a:r>
            <a:r>
              <a:rPr lang="ja-JP" altLang="ja-JP" sz="1000" dirty="0">
                <a:latin typeface="メイリオ" panose="020B0604030504040204" pitchFamily="50" charset="-128"/>
                <a:ea typeface="メイリオ" panose="020B0604030504040204" pitchFamily="50" charset="-128"/>
              </a:rPr>
              <a:t>商品目</a:t>
            </a:r>
            <a:r>
              <a:rPr lang="en-US" altLang="ja-JP" sz="1000" dirty="0">
                <a:latin typeface="メイリオ" panose="020B0604030504040204" pitchFamily="50" charset="-128"/>
                <a:ea typeface="メイリオ" panose="020B0604030504040204" pitchFamily="50" charset="-128"/>
              </a:rPr>
              <a:t>2</a:t>
            </a:r>
            <a:r>
              <a:rPr lang="ja-JP" altLang="ja-JP" sz="1000" dirty="0">
                <a:latin typeface="メイリオ" panose="020B0604030504040204" pitchFamily="50" charset="-128"/>
                <a:ea typeface="メイリオ" panose="020B0604030504040204" pitchFamily="50" charset="-128"/>
              </a:rPr>
              <a:t>万円、</a:t>
            </a:r>
            <a:r>
              <a:rPr lang="en-US" altLang="ja-JP" sz="1000" dirty="0">
                <a:latin typeface="メイリオ" panose="020B0604030504040204" pitchFamily="50" charset="-128"/>
                <a:ea typeface="メイリオ" panose="020B0604030504040204" pitchFamily="50" charset="-128"/>
              </a:rPr>
              <a:t>2</a:t>
            </a:r>
            <a:r>
              <a:rPr lang="ja-JP" altLang="ja-JP" sz="1000" dirty="0">
                <a:latin typeface="メイリオ" panose="020B0604030504040204" pitchFamily="50" charset="-128"/>
                <a:ea typeface="メイリオ" panose="020B0604030504040204" pitchFamily="50" charset="-128"/>
              </a:rPr>
              <a:t>商品目</a:t>
            </a:r>
            <a:r>
              <a:rPr lang="en-US" altLang="ja-JP" sz="1000" dirty="0">
                <a:latin typeface="メイリオ" panose="020B0604030504040204" pitchFamily="50" charset="-128"/>
                <a:ea typeface="メイリオ" panose="020B0604030504040204" pitchFamily="50" charset="-128"/>
              </a:rPr>
              <a:t>1</a:t>
            </a:r>
            <a:r>
              <a:rPr lang="ja-JP" altLang="en-US" sz="1000" dirty="0">
                <a:latin typeface="メイリオ" panose="020B0604030504040204" pitchFamily="50" charset="-128"/>
                <a:ea typeface="メイリオ" panose="020B0604030504040204" pitchFamily="50" charset="-128"/>
              </a:rPr>
              <a:t>万</a:t>
            </a:r>
            <a:r>
              <a:rPr lang="ja-JP" altLang="ja-JP" sz="1000" dirty="0">
                <a:latin typeface="メイリオ" panose="020B0604030504040204" pitchFamily="50" charset="-128"/>
                <a:ea typeface="メイリオ" panose="020B0604030504040204" pitchFamily="50" charset="-128"/>
              </a:rPr>
              <a:t>円</a:t>
            </a:r>
          </a:p>
          <a:p>
            <a:r>
              <a:rPr lang="ja-JP" altLang="en-US" sz="1000" dirty="0">
                <a:latin typeface="メイリオ" panose="020B0604030504040204" pitchFamily="50" charset="-128"/>
                <a:ea typeface="メイリオ" panose="020B0604030504040204" pitchFamily="50" charset="-128"/>
              </a:rPr>
              <a:t>　</a:t>
            </a:r>
            <a:r>
              <a:rPr lang="ja-JP"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商工</a:t>
            </a:r>
            <a:r>
              <a:rPr lang="ja-JP" altLang="ja-JP" sz="1000" dirty="0">
                <a:latin typeface="メイリオ" panose="020B0604030504040204" pitchFamily="50" charset="-128"/>
                <a:ea typeface="メイリオ" panose="020B0604030504040204" pitchFamily="50" charset="-128"/>
              </a:rPr>
              <a:t>会員</a:t>
            </a:r>
            <a:r>
              <a:rPr lang="ja-JP" altLang="en-US" sz="1000" dirty="0">
                <a:latin typeface="メイリオ" panose="020B0604030504040204" pitchFamily="50" charset="-128"/>
                <a:ea typeface="メイリオ" panose="020B0604030504040204" pitchFamily="50" charset="-128"/>
              </a:rPr>
              <a:t>特別</a:t>
            </a:r>
            <a:r>
              <a:rPr lang="ja-JP" altLang="ja-JP" sz="1000" dirty="0">
                <a:latin typeface="メイリオ" panose="020B0604030504040204" pitchFamily="50" charset="-128"/>
                <a:ea typeface="メイリオ" panose="020B0604030504040204" pitchFamily="50" charset="-128"/>
              </a:rPr>
              <a:t>価格：</a:t>
            </a:r>
            <a:r>
              <a:rPr lang="en-US" altLang="ja-JP" sz="1000" dirty="0">
                <a:latin typeface="メイリオ" panose="020B0604030504040204" pitchFamily="50" charset="-128"/>
                <a:ea typeface="メイリオ" panose="020B0604030504040204" pitchFamily="50" charset="-128"/>
              </a:rPr>
              <a:t>1</a:t>
            </a:r>
            <a:r>
              <a:rPr lang="ja-JP" altLang="ja-JP" sz="1000" dirty="0">
                <a:latin typeface="メイリオ" panose="020B0604030504040204" pitchFamily="50" charset="-128"/>
                <a:ea typeface="メイリオ" panose="020B0604030504040204" pitchFamily="50" charset="-128"/>
              </a:rPr>
              <a:t>商品目</a:t>
            </a:r>
            <a:r>
              <a:rPr lang="en-US" altLang="ja-JP" sz="1000" dirty="0">
                <a:latin typeface="メイリオ" panose="020B0604030504040204" pitchFamily="50" charset="-128"/>
                <a:ea typeface="メイリオ" panose="020B0604030504040204" pitchFamily="50" charset="-128"/>
              </a:rPr>
              <a:t>1</a:t>
            </a:r>
            <a:r>
              <a:rPr lang="ja-JP" altLang="en-US" sz="1000" dirty="0">
                <a:latin typeface="メイリオ" panose="020B0604030504040204" pitchFamily="50" charset="-128"/>
                <a:ea typeface="メイリオ" panose="020B0604030504040204" pitchFamily="50" charset="-128"/>
              </a:rPr>
              <a:t>万</a:t>
            </a:r>
            <a:r>
              <a:rPr lang="ja-JP" altLang="ja-JP" sz="1000" dirty="0">
                <a:latin typeface="メイリオ" panose="020B0604030504040204" pitchFamily="50" charset="-128"/>
                <a:ea typeface="メイリオ" panose="020B0604030504040204" pitchFamily="50" charset="-128"/>
              </a:rPr>
              <a:t>円、</a:t>
            </a:r>
            <a:r>
              <a:rPr lang="en-US" altLang="ja-JP" sz="1000" dirty="0">
                <a:latin typeface="メイリオ" panose="020B0604030504040204" pitchFamily="50" charset="-128"/>
                <a:ea typeface="メイリオ" panose="020B0604030504040204" pitchFamily="50" charset="-128"/>
              </a:rPr>
              <a:t>2</a:t>
            </a:r>
            <a:r>
              <a:rPr lang="ja-JP" altLang="ja-JP" sz="1000" dirty="0">
                <a:latin typeface="メイリオ" panose="020B0604030504040204" pitchFamily="50" charset="-128"/>
                <a:ea typeface="メイリオ" panose="020B0604030504040204" pitchFamily="50" charset="-128"/>
              </a:rPr>
              <a:t>商品目</a:t>
            </a:r>
            <a:r>
              <a:rPr lang="en-US" altLang="ja-JP" sz="1000" dirty="0">
                <a:latin typeface="メイリオ" panose="020B0604030504040204" pitchFamily="50" charset="-128"/>
                <a:ea typeface="メイリオ" panose="020B0604030504040204" pitchFamily="50" charset="-128"/>
              </a:rPr>
              <a:t>5,000</a:t>
            </a:r>
            <a:r>
              <a:rPr lang="ja-JP" altLang="ja-JP" sz="1000" dirty="0">
                <a:latin typeface="メイリオ" panose="020B0604030504040204" pitchFamily="50" charset="-128"/>
                <a:ea typeface="メイリオ" panose="020B0604030504040204" pitchFamily="50" charset="-128"/>
              </a:rPr>
              <a:t>円</a:t>
            </a:r>
            <a:endParaRPr lang="en-US" altLang="ja-JP" sz="1000" dirty="0">
              <a:latin typeface="メイリオ" pitchFamily="50" charset="-128"/>
              <a:ea typeface="メイリオ" pitchFamily="50" charset="-128"/>
            </a:endParaRPr>
          </a:p>
          <a:p>
            <a:r>
              <a:rPr lang="ja-JP" altLang="en-US" sz="1000" dirty="0">
                <a:latin typeface="メイリオ" pitchFamily="50" charset="-128"/>
                <a:ea typeface="メイリオ" pitchFamily="50" charset="-128"/>
              </a:rPr>
              <a:t>◆募集商品数：</a:t>
            </a:r>
            <a:r>
              <a:rPr lang="en-US" altLang="ja-JP" sz="1000" dirty="0">
                <a:latin typeface="メイリオ" pitchFamily="50" charset="-128"/>
                <a:ea typeface="メイリオ" pitchFamily="50" charset="-128"/>
              </a:rPr>
              <a:t>100</a:t>
            </a:r>
            <a:r>
              <a:rPr lang="ja-JP" altLang="en-US" sz="1000" dirty="0">
                <a:latin typeface="メイリオ" pitchFamily="50" charset="-128"/>
                <a:ea typeface="メイリオ" pitchFamily="50" charset="-128"/>
              </a:rPr>
              <a:t>商品 </a:t>
            </a:r>
            <a:r>
              <a:rPr lang="en-US" altLang="ja-JP" sz="1000" dirty="0">
                <a:latin typeface="メイリオ" pitchFamily="50" charset="-128"/>
                <a:ea typeface="メイリオ" pitchFamily="50" charset="-128"/>
              </a:rPr>
              <a:t>※</a:t>
            </a:r>
            <a:r>
              <a:rPr lang="ja-JP" altLang="en-US" sz="1000" dirty="0">
                <a:latin typeface="メイリオ" pitchFamily="50" charset="-128"/>
                <a:ea typeface="メイリオ" pitchFamily="50" charset="-128"/>
              </a:rPr>
              <a:t>先着順</a:t>
            </a:r>
            <a:endParaRPr lang="en-US" altLang="ja-JP" sz="1000" dirty="0">
              <a:latin typeface="メイリオ" pitchFamily="50" charset="-128"/>
              <a:ea typeface="メイリオ" pitchFamily="50" charset="-128"/>
            </a:endParaRPr>
          </a:p>
          <a:p>
            <a:endParaRPr lang="en-US" altLang="ja-JP" sz="1000" dirty="0">
              <a:latin typeface="メイリオ" pitchFamily="50" charset="-128"/>
              <a:ea typeface="メイリオ" pitchFamily="50" charset="-128"/>
            </a:endParaRPr>
          </a:p>
          <a:p>
            <a:r>
              <a:rPr lang="ja-JP" altLang="en-US" sz="1000" dirty="0">
                <a:latin typeface="メイリオ" pitchFamily="50" charset="-128"/>
                <a:ea typeface="メイリオ" pitchFamily="50" charset="-128"/>
              </a:rPr>
              <a:t>◆特別協力：チーム・シェフ</a:t>
            </a:r>
            <a:endParaRPr lang="en-US" altLang="ja-JP" sz="1000" dirty="0">
              <a:latin typeface="メイリオ" pitchFamily="50" charset="-128"/>
              <a:ea typeface="メイリオ" pitchFamily="50" charset="-128"/>
            </a:endParaRPr>
          </a:p>
          <a:p>
            <a:endParaRPr lang="en-US" altLang="ja-JP" sz="1000" dirty="0">
              <a:latin typeface="メイリオ" pitchFamily="50" charset="-128"/>
              <a:ea typeface="メイリオ" pitchFamily="50" charset="-128"/>
            </a:endParaRPr>
          </a:p>
          <a:p>
            <a:r>
              <a:rPr lang="en-US" altLang="ja-JP" sz="1000" b="1" dirty="0">
                <a:latin typeface="メイリオ" pitchFamily="50" charset="-128"/>
                <a:ea typeface="メイリオ" pitchFamily="50" charset="-128"/>
              </a:rPr>
              <a:t>【</a:t>
            </a:r>
            <a:r>
              <a:rPr lang="ja-JP" altLang="en-US" sz="1000" b="1" dirty="0">
                <a:latin typeface="メイリオ" pitchFamily="50" charset="-128"/>
                <a:ea typeface="メイリオ" pitchFamily="50" charset="-128"/>
              </a:rPr>
              <a:t>審査会：審査員一覧（予定）</a:t>
            </a:r>
            <a:r>
              <a:rPr lang="en-US" altLang="ja-JP" sz="1000" b="1" dirty="0">
                <a:latin typeface="メイリオ" pitchFamily="50" charset="-128"/>
                <a:ea typeface="メイリオ" pitchFamily="50" charset="-128"/>
              </a:rPr>
              <a:t>】</a:t>
            </a:r>
            <a:r>
              <a:rPr lang="en-US" altLang="ja-JP" sz="1000" dirty="0">
                <a:latin typeface="メイリオ" pitchFamily="50" charset="-128"/>
                <a:ea typeface="メイリオ" pitchFamily="50" charset="-128"/>
              </a:rPr>
              <a:t> </a:t>
            </a:r>
          </a:p>
          <a:p>
            <a:r>
              <a:rPr lang="ja-JP" altLang="en-US" sz="1000" dirty="0">
                <a:latin typeface="メイリオ" pitchFamily="50" charset="-128"/>
                <a:ea typeface="メイリオ" pitchFamily="50" charset="-128"/>
              </a:rPr>
              <a:t>アイ・エム・シー、</a:t>
            </a:r>
            <a:r>
              <a:rPr lang="en-US" altLang="ja-JP" sz="1000" dirty="0">
                <a:latin typeface="メイリオ" pitchFamily="50" charset="-128"/>
                <a:ea typeface="メイリオ" pitchFamily="50" charset="-128"/>
              </a:rPr>
              <a:t>AKOMEYA TOKYO</a:t>
            </a:r>
            <a:r>
              <a:rPr lang="ja-JP" altLang="ja-JP" sz="1000" dirty="0" err="1">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アルディス、安心堂、イミコトマルシェ、大野屋、</a:t>
            </a:r>
            <a:r>
              <a:rPr lang="zh-TW" altLang="en-US" sz="1000" dirty="0">
                <a:latin typeface="メイリオ" pitchFamily="50" charset="-128"/>
                <a:ea typeface="メイリオ" pitchFamily="50" charset="-128"/>
              </a:rPr>
              <a:t>小田急百貨店</a:t>
            </a:r>
            <a:r>
              <a:rPr lang="ja-JP" altLang="en-US" sz="1000" dirty="0" err="1">
                <a:latin typeface="メイリオ" pitchFamily="50" charset="-128"/>
                <a:ea typeface="メイリオ" pitchFamily="50" charset="-128"/>
              </a:rPr>
              <a:t>、</a:t>
            </a:r>
            <a:endParaRPr lang="en-US" altLang="ja-JP" sz="1000" dirty="0">
              <a:latin typeface="メイリオ" pitchFamily="50" charset="-128"/>
              <a:ea typeface="メイリオ" pitchFamily="50" charset="-128"/>
            </a:endParaRPr>
          </a:p>
          <a:p>
            <a:r>
              <a:rPr lang="ja-JP" altLang="en-US" sz="1000" dirty="0">
                <a:latin typeface="メイリオ" pitchFamily="50" charset="-128"/>
                <a:ea typeface="メイリオ" pitchFamily="50" charset="-128"/>
              </a:rPr>
              <a:t>こだわりや、サンクゼール、三德、ジーエーピー、ジェイアール東日本企画、自然食品</a:t>
            </a:r>
            <a:r>
              <a:rPr lang="en-US" altLang="ja-JP" sz="1000" dirty="0">
                <a:latin typeface="メイリオ" pitchFamily="50" charset="-128"/>
                <a:ea typeface="メイリオ" pitchFamily="50" charset="-128"/>
              </a:rPr>
              <a:t>F&amp;F</a:t>
            </a:r>
            <a:r>
              <a:rPr lang="ja-JP" altLang="en-US" sz="1000" dirty="0" err="1">
                <a:latin typeface="メイリオ" pitchFamily="50" charset="-128"/>
                <a:ea typeface="メイリオ" pitchFamily="50" charset="-128"/>
              </a:rPr>
              <a:t>、</a:t>
            </a:r>
            <a:endParaRPr lang="en-US" altLang="ja-JP" sz="1000" dirty="0">
              <a:latin typeface="メイリオ" pitchFamily="50" charset="-128"/>
              <a:ea typeface="メイリオ" pitchFamily="50" charset="-128"/>
            </a:endParaRPr>
          </a:p>
          <a:p>
            <a:r>
              <a:rPr lang="ja-JP" altLang="en-US" sz="1000" dirty="0">
                <a:latin typeface="メイリオ" pitchFamily="50" charset="-128"/>
                <a:ea typeface="メイリオ" pitchFamily="50" charset="-128"/>
              </a:rPr>
              <a:t>シティ・スーパー・ジャパン、信濃屋食品、</a:t>
            </a:r>
            <a:r>
              <a:rPr lang="en-US" altLang="ja-JP" sz="1000" dirty="0">
                <a:latin typeface="メイリオ" pitchFamily="50" charset="-128"/>
                <a:ea typeface="メイリオ" pitchFamily="50" charset="-128"/>
              </a:rPr>
              <a:t>JALUX</a:t>
            </a:r>
            <a:r>
              <a:rPr lang="ja-JP" altLang="en-US" sz="1000" dirty="0" err="1">
                <a:latin typeface="メイリオ" pitchFamily="50" charset="-128"/>
                <a:ea typeface="メイリオ" pitchFamily="50" charset="-128"/>
              </a:rPr>
              <a:t>、</a:t>
            </a:r>
            <a:r>
              <a:rPr lang="ja-JP" altLang="en-US" sz="1000" dirty="0">
                <a:latin typeface="メイリオ" pitchFamily="50" charset="-128"/>
                <a:ea typeface="メイリオ" pitchFamily="50" charset="-128"/>
              </a:rPr>
              <a:t>食文化、スズキヤ、大丸松坂屋百貨店、高島屋、たべまる、テレビ東京ダイレクト、西日本旅客鉄道、ニッポンセレクト、日本百貨店、ハーベスト、ハーモニック、</a:t>
            </a:r>
            <a:endParaRPr lang="en-US" altLang="ja-JP" sz="1000" dirty="0">
              <a:latin typeface="メイリオ" pitchFamily="50" charset="-128"/>
              <a:ea typeface="メイリオ" pitchFamily="50" charset="-128"/>
            </a:endParaRPr>
          </a:p>
          <a:p>
            <a:r>
              <a:rPr lang="ja-JP" altLang="en-US" sz="1000" dirty="0">
                <a:latin typeface="メイリオ" pitchFamily="50" charset="-128"/>
                <a:ea typeface="メイリオ" pitchFamily="50" charset="-128"/>
              </a:rPr>
              <a:t>ハイウェイロイヤル、</a:t>
            </a:r>
            <a:r>
              <a:rPr lang="zh-TW" altLang="en-US" sz="1000" dirty="0">
                <a:latin typeface="メイリオ" pitchFamily="50" charset="-128"/>
                <a:ea typeface="メイリオ" pitchFamily="50" charset="-128"/>
              </a:rPr>
              <a:t>阪急阪神百貨店</a:t>
            </a:r>
            <a:r>
              <a:rPr lang="ja-JP" altLang="en-US" sz="1000" dirty="0" err="1">
                <a:latin typeface="メイリオ" pitchFamily="50" charset="-128"/>
                <a:ea typeface="メイリオ" pitchFamily="50" charset="-128"/>
              </a:rPr>
              <a:t>、</a:t>
            </a:r>
            <a:r>
              <a:rPr lang="en-US" altLang="ja-JP" sz="1000" dirty="0">
                <a:latin typeface="メイリオ" pitchFamily="50" charset="-128"/>
                <a:ea typeface="メイリオ" pitchFamily="50" charset="-128"/>
              </a:rPr>
              <a:t>PX</a:t>
            </a:r>
            <a:r>
              <a:rPr lang="ja-JP" altLang="en-US" sz="1000" dirty="0">
                <a:latin typeface="メイリオ" pitchFamily="50" charset="-128"/>
                <a:ea typeface="メイリオ" pitchFamily="50" charset="-128"/>
              </a:rPr>
              <a:t>ストア、日の丸サンズ、フェリシモ、文春マルシェ、ベルーフ、</a:t>
            </a:r>
            <a:endParaRPr lang="en-US" altLang="ja-JP" sz="1000" dirty="0">
              <a:latin typeface="メイリオ" pitchFamily="50" charset="-128"/>
              <a:ea typeface="メイリオ" pitchFamily="50" charset="-128"/>
            </a:endParaRPr>
          </a:p>
          <a:p>
            <a:r>
              <a:rPr lang="ja-JP" altLang="en-US" sz="1000" dirty="0">
                <a:latin typeface="メイリオ" pitchFamily="50" charset="-128"/>
                <a:ea typeface="メイリオ" pitchFamily="50" charset="-128"/>
              </a:rPr>
              <a:t>ポジティブドリームパーソンズ、北海道大地、マクアケ、もへじ、ヨシケイ東埼玉・播州、ヨシケイ栃木茨城、ルミネ、チーム・シェフより田村亮介（慈華）、山田チカラ（山田チカラ）</a:t>
            </a:r>
            <a:endParaRPr lang="en-US" altLang="ja-JP" sz="1000" dirty="0">
              <a:latin typeface="メイリオ" pitchFamily="50" charset="-128"/>
              <a:ea typeface="メイリオ" pitchFamily="50" charset="-128"/>
            </a:endParaRPr>
          </a:p>
        </p:txBody>
      </p:sp>
      <p:sp>
        <p:nvSpPr>
          <p:cNvPr id="97" name="正方形/長方形 96"/>
          <p:cNvSpPr/>
          <p:nvPr/>
        </p:nvSpPr>
        <p:spPr>
          <a:xfrm>
            <a:off x="0" y="-15552"/>
            <a:ext cx="6858000" cy="307777"/>
          </a:xfrm>
          <a:prstGeom prst="rect">
            <a:avLst/>
          </a:prstGeom>
          <a:solidFill>
            <a:schemeClr val="tx1">
              <a:lumMod val="65000"/>
              <a:lumOff val="35000"/>
            </a:schemeClr>
          </a:solidFill>
        </p:spPr>
        <p:txBody>
          <a:bodyPr wrap="square">
            <a:spAutoFit/>
          </a:bodyPr>
          <a:lstStyle/>
          <a:p>
            <a:r>
              <a:rPr lang="ja-JP" altLang="en-US" sz="1400" b="1">
                <a:solidFill>
                  <a:schemeClr val="bg1"/>
                </a:solidFill>
                <a:latin typeface="メイリオ" pitchFamily="50" charset="-128"/>
                <a:ea typeface="メイリオ" pitchFamily="50" charset="-128"/>
              </a:rPr>
              <a:t>スケジュール</a:t>
            </a:r>
            <a:endParaRPr lang="en-US" altLang="ja-JP" sz="1400" b="1" u="sng" dirty="0">
              <a:latin typeface="メイリオ" pitchFamily="50" charset="-128"/>
              <a:ea typeface="メイリオ" pitchFamily="50" charset="-128"/>
            </a:endParaRPr>
          </a:p>
        </p:txBody>
      </p:sp>
      <p:sp>
        <p:nvSpPr>
          <p:cNvPr id="98" name="正方形/長方形 97"/>
          <p:cNvSpPr/>
          <p:nvPr/>
        </p:nvSpPr>
        <p:spPr>
          <a:xfrm>
            <a:off x="42669" y="370345"/>
            <a:ext cx="6858000" cy="276999"/>
          </a:xfrm>
          <a:prstGeom prst="rect">
            <a:avLst/>
          </a:prstGeom>
        </p:spPr>
        <p:txBody>
          <a:bodyPr wrap="square">
            <a:spAutoFit/>
          </a:bodyPr>
          <a:lstStyle/>
          <a:p>
            <a:r>
              <a:rPr lang="en-US" altLang="ja-JP" sz="1200" b="1" dirty="0">
                <a:solidFill>
                  <a:srgbClr val="FF0000"/>
                </a:solidFill>
                <a:latin typeface="メイリオ" pitchFamily="50" charset="-128"/>
                <a:ea typeface="メイリオ" pitchFamily="50" charset="-128"/>
              </a:rPr>
              <a:t>※</a:t>
            </a:r>
            <a:r>
              <a:rPr lang="ja-JP" altLang="en-US" sz="1200" b="1" dirty="0">
                <a:solidFill>
                  <a:srgbClr val="FF0000"/>
                </a:solidFill>
                <a:latin typeface="メイリオ" pitchFamily="50" charset="-128"/>
                <a:ea typeface="メイリオ" pitchFamily="50" charset="-128"/>
              </a:rPr>
              <a:t>先着</a:t>
            </a:r>
            <a:r>
              <a:rPr lang="en-US" altLang="ja-JP" sz="1200" b="1" dirty="0">
                <a:solidFill>
                  <a:srgbClr val="FF0000"/>
                </a:solidFill>
                <a:latin typeface="メイリオ" pitchFamily="50" charset="-128"/>
                <a:ea typeface="メイリオ" pitchFamily="50" charset="-128"/>
              </a:rPr>
              <a:t>100</a:t>
            </a:r>
            <a:r>
              <a:rPr lang="ja-JP" altLang="en-US" sz="1200" b="1" dirty="0">
                <a:solidFill>
                  <a:srgbClr val="FF0000"/>
                </a:solidFill>
                <a:latin typeface="メイリオ" pitchFamily="50" charset="-128"/>
                <a:ea typeface="メイリオ" pitchFamily="50" charset="-128"/>
              </a:rPr>
              <a:t>商品限定となりますのでエントリーをご希望の方はお早めにお申し込みください。</a:t>
            </a:r>
          </a:p>
        </p:txBody>
      </p:sp>
      <p:sp>
        <p:nvSpPr>
          <p:cNvPr id="104" name="正方形/長方形 103"/>
          <p:cNvSpPr/>
          <p:nvPr/>
        </p:nvSpPr>
        <p:spPr>
          <a:xfrm>
            <a:off x="104774" y="9315574"/>
            <a:ext cx="6369518" cy="415498"/>
          </a:xfrm>
          <a:prstGeom prst="rect">
            <a:avLst/>
          </a:prstGeom>
        </p:spPr>
        <p:txBody>
          <a:bodyPr wrap="square">
            <a:spAutoFit/>
          </a:bodyPr>
          <a:lstStyle/>
          <a:p>
            <a:r>
              <a:rPr lang="en-US" altLang="ja-JP" sz="1050" dirty="0">
                <a:latin typeface="メイリオ" panose="020B0604030504040204" pitchFamily="50" charset="-128"/>
                <a:ea typeface="メイリオ" panose="020B0604030504040204" pitchFamily="50" charset="-128"/>
              </a:rPr>
              <a:t>buyer‘s room</a:t>
            </a:r>
            <a:r>
              <a:rPr lang="ja-JP" altLang="en-US" sz="1050" dirty="0">
                <a:latin typeface="メイリオ" panose="020B0604030504040204" pitchFamily="50" charset="-128"/>
                <a:ea typeface="メイリオ" panose="020B0604030504040204" pitchFamily="50" charset="-128"/>
              </a:rPr>
              <a:t> 運営事務局（株式会社リトルワールド）　</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担当：服部、遠藤まで　メールアドレス： </a:t>
            </a:r>
            <a:r>
              <a:rPr lang="en-US" altLang="ja-JP" sz="1050" dirty="0">
                <a:latin typeface="メイリオ" pitchFamily="50" charset="-128"/>
                <a:ea typeface="メイリオ" pitchFamily="50" charset="-128"/>
                <a:hlinkClick r:id="rId3"/>
              </a:rPr>
              <a:t>info@team-chef.jp</a:t>
            </a:r>
            <a:r>
              <a:rPr lang="ja-JP" altLang="en-US" sz="1050" dirty="0">
                <a:latin typeface="メイリオ" pitchFamily="50" charset="-128"/>
                <a:ea typeface="メイリオ" pitchFamily="50" charset="-128"/>
              </a:rPr>
              <a:t>　</a:t>
            </a:r>
            <a:r>
              <a:rPr lang="en-US" altLang="ja-JP" sz="1050" dirty="0">
                <a:latin typeface="メイリオ" panose="020B0604030504040204" pitchFamily="50" charset="-128"/>
                <a:ea typeface="メイリオ" panose="020B0604030504040204" pitchFamily="50" charset="-128"/>
              </a:rPr>
              <a:t>TEL: 03-4530-9577</a:t>
            </a:r>
          </a:p>
        </p:txBody>
      </p:sp>
      <p:sp>
        <p:nvSpPr>
          <p:cNvPr id="39" name="正方形/長方形 38"/>
          <p:cNvSpPr/>
          <p:nvPr/>
        </p:nvSpPr>
        <p:spPr>
          <a:xfrm>
            <a:off x="0" y="3959398"/>
            <a:ext cx="6858000" cy="307777"/>
          </a:xfrm>
          <a:prstGeom prst="rect">
            <a:avLst/>
          </a:prstGeom>
          <a:solidFill>
            <a:schemeClr val="tx1">
              <a:lumMod val="75000"/>
              <a:lumOff val="25000"/>
            </a:schemeClr>
          </a:solidFill>
        </p:spPr>
        <p:txBody>
          <a:bodyPr wrap="square">
            <a:spAutoFit/>
          </a:bodyPr>
          <a:lstStyle/>
          <a:p>
            <a:r>
              <a:rPr lang="en-US" altLang="ja-JP" sz="1400" b="1" dirty="0">
                <a:solidFill>
                  <a:schemeClr val="bg1"/>
                </a:solidFill>
                <a:latin typeface="メイリオ" panose="020B0604030504040204" pitchFamily="50" charset="-128"/>
                <a:ea typeface="メイリオ" panose="020B0604030504040204" pitchFamily="50" charset="-128"/>
              </a:rPr>
              <a:t>buyer‘s room</a:t>
            </a:r>
            <a:r>
              <a:rPr lang="ja-JP" altLang="en-US" sz="1400" b="1" dirty="0">
                <a:solidFill>
                  <a:schemeClr val="bg1"/>
                </a:solidFill>
                <a:latin typeface="メイリオ" panose="020B0604030504040204" pitchFamily="50" charset="-128"/>
                <a:ea typeface="メイリオ" panose="020B0604030504040204" pitchFamily="50" charset="-128"/>
              </a:rPr>
              <a:t> 開催概要</a:t>
            </a:r>
            <a:endParaRPr lang="en-US" altLang="ja-JP" sz="1400" u="sng" dirty="0">
              <a:solidFill>
                <a:schemeClr val="bg1"/>
              </a:solidFill>
              <a:latin typeface="メイリオ" pitchFamily="50" charset="-128"/>
              <a:ea typeface="メイリオ" pitchFamily="50" charset="-128"/>
            </a:endParaRPr>
          </a:p>
        </p:txBody>
      </p:sp>
      <p:sp>
        <p:nvSpPr>
          <p:cNvPr id="2" name="正方形/長方形 1"/>
          <p:cNvSpPr/>
          <p:nvPr/>
        </p:nvSpPr>
        <p:spPr>
          <a:xfrm>
            <a:off x="104774" y="9080056"/>
            <a:ext cx="3429000" cy="307777"/>
          </a:xfrm>
          <a:prstGeom prst="rect">
            <a:avLst/>
          </a:prstGeom>
        </p:spPr>
        <p:txBody>
          <a:bodyPr>
            <a:spAutoFit/>
          </a:bodyPr>
          <a:lstStyle/>
          <a:p>
            <a:r>
              <a:rPr lang="ja-JP" altLang="en-US" sz="1400" b="1" dirty="0">
                <a:solidFill>
                  <a:srgbClr val="FF0000"/>
                </a:solidFill>
                <a:latin typeface="メイリオ" panose="020B0604030504040204" pitchFamily="50" charset="-128"/>
                <a:ea typeface="メイリオ" panose="020B0604030504040204" pitchFamily="50" charset="-128"/>
              </a:rPr>
              <a:t>出品に関するお問合せやご相談窓口</a:t>
            </a:r>
            <a:endParaRPr lang="ja-JP" altLang="en-US" sz="1400" dirty="0">
              <a:latin typeface="メイリオ" panose="020B0604030504040204" pitchFamily="50" charset="-128"/>
              <a:ea typeface="メイリオ" panose="020B0604030504040204" pitchFamily="50" charset="-128"/>
            </a:endParaRPr>
          </a:p>
        </p:txBody>
      </p:sp>
      <p:sp>
        <p:nvSpPr>
          <p:cNvPr id="38" name="角丸四角形 37"/>
          <p:cNvSpPr/>
          <p:nvPr/>
        </p:nvSpPr>
        <p:spPr>
          <a:xfrm>
            <a:off x="1770380" y="1034675"/>
            <a:ext cx="331200" cy="2480400"/>
          </a:xfrm>
          <a:prstGeom prst="roundRect">
            <a:avLst>
              <a:gd name="adj" fmla="val 20198"/>
            </a:avLst>
          </a:prstGeom>
          <a:noFill/>
          <a:ln/>
        </p:spPr>
        <p:style>
          <a:lnRef idx="1">
            <a:schemeClr val="dk1"/>
          </a:lnRef>
          <a:fillRef idx="2">
            <a:schemeClr val="dk1"/>
          </a:fillRef>
          <a:effectRef idx="1">
            <a:schemeClr val="dk1"/>
          </a:effectRef>
          <a:fontRef idx="minor">
            <a:schemeClr val="dk1"/>
          </a:fontRef>
        </p:style>
        <p:txBody>
          <a:bodyPr vert="eaVert" rtlCol="0" anchor="ctr">
            <a:noAutofit/>
          </a:bodyPr>
          <a:lstStyle/>
          <a:p>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1755980" y="1067483"/>
            <a:ext cx="360000" cy="2412000"/>
          </a:xfrm>
          <a:prstGeom prst="rect">
            <a:avLst/>
          </a:prstGeom>
          <a:noFill/>
        </p:spPr>
        <p:txBody>
          <a:bodyPr vert="eaVert" wrap="square" rtlCol="0" anchor="ctr">
            <a:noAutofit/>
          </a:bodyPr>
          <a:lstStyle/>
          <a:p>
            <a:pPr algn="just">
              <a:lnSpc>
                <a:spcPct val="120000"/>
              </a:lnSpc>
            </a:pPr>
            <a:r>
              <a:rPr lang="ja-JP" altLang="en-US" sz="1000" dirty="0">
                <a:latin typeface="メイリオ" panose="020B0604030504040204" pitchFamily="50" charset="-128"/>
                <a:ea typeface="メイリオ" panose="020B0604030504040204" pitchFamily="50" charset="-128"/>
              </a:rPr>
              <a:t>品質表示ラベルチェックなどの事前審査</a:t>
            </a:r>
            <a:endParaRPr lang="en-US" altLang="ja-JP" sz="1000"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1733909" y="807115"/>
            <a:ext cx="432759" cy="253106"/>
          </a:xfrm>
          <a:prstGeom prst="rect">
            <a:avLst/>
          </a:prstGeom>
          <a:noFill/>
        </p:spPr>
        <p:txBody>
          <a:bodyPr wrap="none" rtlCol="0">
            <a:noAutofit/>
          </a:bodyPr>
          <a:lstStyle/>
          <a:p>
            <a:pPr algn="ctr"/>
            <a:r>
              <a:rPr lang="en-US" altLang="ja-JP" sz="1000" dirty="0">
                <a:latin typeface="HGSｺﾞｼｯｸM" pitchFamily="50" charset="-128"/>
                <a:ea typeface="HGSｺﾞｼｯｸM" pitchFamily="50" charset="-128"/>
              </a:rPr>
              <a:t>9-10</a:t>
            </a:r>
            <a:r>
              <a:rPr lang="ja-JP" altLang="en-US" sz="1000" dirty="0">
                <a:latin typeface="HGSｺﾞｼｯｸM" pitchFamily="50" charset="-128"/>
                <a:ea typeface="HGSｺﾞｼｯｸM" pitchFamily="50" charset="-128"/>
              </a:rPr>
              <a:t>月随時</a:t>
            </a:r>
            <a:endParaRPr kumimoji="1" lang="ja-JP" altLang="en-US" sz="1000" dirty="0">
              <a:latin typeface="HGSｺﾞｼｯｸM" pitchFamily="50" charset="-128"/>
              <a:ea typeface="HGSｺﾞｼｯｸM" pitchFamily="50" charset="-128"/>
            </a:endParaRPr>
          </a:p>
        </p:txBody>
      </p:sp>
      <p:sp>
        <p:nvSpPr>
          <p:cNvPr id="42" name="角丸四角形 41"/>
          <p:cNvSpPr/>
          <p:nvPr/>
        </p:nvSpPr>
        <p:spPr>
          <a:xfrm>
            <a:off x="3699801" y="1034675"/>
            <a:ext cx="331200" cy="2480400"/>
          </a:xfrm>
          <a:prstGeom prst="roundRect">
            <a:avLst>
              <a:gd name="adj" fmla="val 20198"/>
            </a:avLst>
          </a:prstGeom>
          <a:noFill/>
          <a:ln/>
          <a:effectLst/>
        </p:spPr>
        <p:style>
          <a:lnRef idx="1">
            <a:schemeClr val="dk1"/>
          </a:lnRef>
          <a:fillRef idx="2">
            <a:schemeClr val="dk1"/>
          </a:fillRef>
          <a:effectRef idx="1">
            <a:schemeClr val="dk1"/>
          </a:effectRef>
          <a:fontRef idx="minor">
            <a:schemeClr val="dk1"/>
          </a:fontRef>
        </p:style>
        <p:txBody>
          <a:bodyPr vert="eaVert" rtlCol="0" anchor="ctr">
            <a:noAutofit/>
          </a:bodyPr>
          <a:lstStyle/>
          <a:p>
            <a:pPr algn="just"/>
            <a:endParaRPr kumimoji="1" lang="ja-JP" altLang="en-US" sz="1000"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3875644" y="807115"/>
            <a:ext cx="731405" cy="253106"/>
          </a:xfrm>
          <a:prstGeom prst="rect">
            <a:avLst/>
          </a:prstGeom>
          <a:noFill/>
        </p:spPr>
        <p:txBody>
          <a:bodyPr wrap="none" rtlCol="0">
            <a:noAutofit/>
          </a:bodyPr>
          <a:lstStyle/>
          <a:p>
            <a:pPr algn="ctr"/>
            <a:r>
              <a:rPr lang="en-US" altLang="ja-JP" sz="1000" dirty="0">
                <a:latin typeface="HGSｺﾞｼｯｸM" pitchFamily="50" charset="-128"/>
                <a:ea typeface="HGSｺﾞｼｯｸM" pitchFamily="50" charset="-128"/>
              </a:rPr>
              <a:t>12</a:t>
            </a:r>
            <a:r>
              <a:rPr lang="ja-JP" altLang="en-US" sz="1000" dirty="0">
                <a:latin typeface="HGSｺﾞｼｯｸM" pitchFamily="50" charset="-128"/>
                <a:ea typeface="HGSｺﾞｼｯｸM" pitchFamily="50" charset="-128"/>
              </a:rPr>
              <a:t>月</a:t>
            </a:r>
            <a:r>
              <a:rPr kumimoji="1" lang="ja-JP" altLang="en-US" sz="1000" dirty="0">
                <a:latin typeface="HGSｺﾞｼｯｸM" pitchFamily="50" charset="-128"/>
                <a:ea typeface="HGSｺﾞｼｯｸM" pitchFamily="50" charset="-128"/>
              </a:rPr>
              <a:t>中旬</a:t>
            </a:r>
          </a:p>
        </p:txBody>
      </p:sp>
      <p:sp>
        <p:nvSpPr>
          <p:cNvPr id="50" name="テキスト ボックス 49"/>
          <p:cNvSpPr txBox="1"/>
          <p:nvPr/>
        </p:nvSpPr>
        <p:spPr>
          <a:xfrm>
            <a:off x="3685401" y="1067483"/>
            <a:ext cx="360000" cy="2412000"/>
          </a:xfrm>
          <a:prstGeom prst="rect">
            <a:avLst/>
          </a:prstGeom>
          <a:noFill/>
        </p:spPr>
        <p:txBody>
          <a:bodyPr vert="eaVert" wrap="square" rtlCol="0" anchor="ctr">
            <a:noAutofit/>
          </a:bodyPr>
          <a:lstStyle/>
          <a:p>
            <a:pPr algn="just"/>
            <a:r>
              <a:rPr lang="ja-JP" altLang="en-US" sz="1000" dirty="0">
                <a:latin typeface="メイリオ" panose="020B0604030504040204" pitchFamily="50" charset="-128"/>
                <a:ea typeface="メイリオ" panose="020B0604030504040204" pitchFamily="50" charset="-128"/>
              </a:rPr>
              <a:t>各受賞品を撮影</a:t>
            </a:r>
          </a:p>
        </p:txBody>
      </p:sp>
      <p:sp>
        <p:nvSpPr>
          <p:cNvPr id="51" name="テキスト ボックス 50"/>
          <p:cNvSpPr txBox="1"/>
          <p:nvPr/>
        </p:nvSpPr>
        <p:spPr>
          <a:xfrm>
            <a:off x="5486337" y="1067483"/>
            <a:ext cx="408862" cy="2412000"/>
          </a:xfrm>
          <a:prstGeom prst="rect">
            <a:avLst/>
          </a:prstGeom>
          <a:noFill/>
        </p:spPr>
        <p:txBody>
          <a:bodyPr vert="eaVert" wrap="square" rtlCol="0" anchor="ctr">
            <a:noAutofit/>
          </a:bodyPr>
          <a:lstStyle/>
          <a:p>
            <a:pPr algn="just"/>
            <a:r>
              <a:rPr lang="ja-JP" altLang="en-US" sz="1000" dirty="0">
                <a:latin typeface="メイリオ" panose="020B0604030504040204" pitchFamily="50" charset="-128"/>
                <a:ea typeface="メイリオ" panose="020B0604030504040204" pitchFamily="50" charset="-128"/>
              </a:rPr>
              <a:t>各種賞の提供企業、引き合い先の企業を随時メールにてご紹介</a:t>
            </a:r>
          </a:p>
        </p:txBody>
      </p:sp>
      <p:sp>
        <p:nvSpPr>
          <p:cNvPr id="52" name="二等辺三角形 51"/>
          <p:cNvSpPr/>
          <p:nvPr/>
        </p:nvSpPr>
        <p:spPr>
          <a:xfrm rot="5400000">
            <a:off x="5225307" y="2208733"/>
            <a:ext cx="231685" cy="138750"/>
          </a:xfrm>
          <a:prstGeom prst="triangle">
            <a:avLst/>
          </a:prstGeom>
          <a:solidFill>
            <a:schemeClr val="bg1">
              <a:lumMod val="50000"/>
            </a:schemeClr>
          </a:solidFill>
          <a:ln>
            <a:noFill/>
          </a:ln>
        </p:spPr>
        <p:txBody>
          <a:bodyPr rtlCol="0" anchor="ctr">
            <a:noAutofit/>
          </a:bodyPr>
          <a:lstStyle/>
          <a:p>
            <a:pPr algn="ctr"/>
            <a:endParaRPr kumimoji="1" lang="ja-JP" altLang="en-US" sz="1000" dirty="0">
              <a:latin typeface="メイリオ" panose="020B0604030504040204" pitchFamily="50" charset="-128"/>
              <a:ea typeface="メイリオ" panose="020B0604030504040204" pitchFamily="50" charset="-128"/>
            </a:endParaRPr>
          </a:p>
        </p:txBody>
      </p:sp>
      <p:sp>
        <p:nvSpPr>
          <p:cNvPr id="54" name="二等辺三角形 53"/>
          <p:cNvSpPr/>
          <p:nvPr/>
        </p:nvSpPr>
        <p:spPr>
          <a:xfrm rot="5400000">
            <a:off x="3476275" y="2208735"/>
            <a:ext cx="231685" cy="138750"/>
          </a:xfrm>
          <a:prstGeom prst="triangle">
            <a:avLst/>
          </a:prstGeom>
          <a:solidFill>
            <a:schemeClr val="bg1">
              <a:lumMod val="50000"/>
            </a:schemeClr>
          </a:solidFill>
          <a:ln>
            <a:noFill/>
          </a:ln>
        </p:spPr>
        <p:txBody>
          <a:bodyPr rtlCol="0" anchor="ctr">
            <a:noAutofit/>
          </a:bodyPr>
          <a:lstStyle/>
          <a:p>
            <a:pPr algn="ctr"/>
            <a:endParaRPr kumimoji="1" lang="ja-JP" altLang="en-US" sz="1000" dirty="0">
              <a:latin typeface="メイリオ" panose="020B0604030504040204" pitchFamily="50" charset="-128"/>
              <a:ea typeface="メイリオ" panose="020B0604030504040204" pitchFamily="50" charset="-128"/>
            </a:endParaRPr>
          </a:p>
        </p:txBody>
      </p:sp>
      <p:sp>
        <p:nvSpPr>
          <p:cNvPr id="55" name="二等辺三角形 54"/>
          <p:cNvSpPr/>
          <p:nvPr/>
        </p:nvSpPr>
        <p:spPr>
          <a:xfrm rot="5400000">
            <a:off x="2123419" y="2208736"/>
            <a:ext cx="231685" cy="138750"/>
          </a:xfrm>
          <a:prstGeom prst="triangle">
            <a:avLst/>
          </a:prstGeom>
          <a:solidFill>
            <a:schemeClr val="bg1">
              <a:lumMod val="50000"/>
            </a:schemeClr>
          </a:solidFill>
          <a:ln>
            <a:noFill/>
          </a:ln>
        </p:spPr>
        <p:txBody>
          <a:bodyPr rtlCol="0" anchor="ctr">
            <a:noAutofit/>
          </a:bodyPr>
          <a:lstStyle/>
          <a:p>
            <a:pPr algn="ctr"/>
            <a:endParaRPr kumimoji="1" lang="ja-JP" altLang="en-US" sz="1000" dirty="0">
              <a:latin typeface="メイリオ" panose="020B0604030504040204" pitchFamily="50" charset="-128"/>
              <a:ea typeface="メイリオ" panose="020B0604030504040204" pitchFamily="50" charset="-128"/>
            </a:endParaRPr>
          </a:p>
        </p:txBody>
      </p:sp>
      <p:sp>
        <p:nvSpPr>
          <p:cNvPr id="44" name="角丸四角形 43"/>
          <p:cNvSpPr/>
          <p:nvPr/>
        </p:nvSpPr>
        <p:spPr>
          <a:xfrm>
            <a:off x="4854125" y="1034675"/>
            <a:ext cx="331200" cy="2480400"/>
          </a:xfrm>
          <a:prstGeom prst="roundRect">
            <a:avLst>
              <a:gd name="adj" fmla="val 20198"/>
            </a:avLst>
          </a:prstGeom>
          <a:noFill/>
          <a:ln/>
        </p:spPr>
        <p:style>
          <a:lnRef idx="1">
            <a:schemeClr val="dk1"/>
          </a:lnRef>
          <a:fillRef idx="2">
            <a:schemeClr val="dk1"/>
          </a:fillRef>
          <a:effectRef idx="1">
            <a:schemeClr val="dk1"/>
          </a:effectRef>
          <a:fontRef idx="minor">
            <a:schemeClr val="dk1"/>
          </a:fontRef>
        </p:style>
        <p:txBody>
          <a:bodyPr vert="eaVert" rtlCol="0" anchor="ctr">
            <a:noAutofit/>
          </a:bodyPr>
          <a:lstStyle/>
          <a:p>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45" name="テキスト ボックス 44"/>
          <p:cNvSpPr txBox="1"/>
          <p:nvPr/>
        </p:nvSpPr>
        <p:spPr>
          <a:xfrm>
            <a:off x="4839725" y="1067483"/>
            <a:ext cx="360000" cy="2412000"/>
          </a:xfrm>
          <a:prstGeom prst="rect">
            <a:avLst/>
          </a:prstGeom>
          <a:noFill/>
        </p:spPr>
        <p:txBody>
          <a:bodyPr vert="eaVert" wrap="square" rtlCol="0" anchor="ctr">
            <a:noAutofit/>
          </a:bodyPr>
          <a:lstStyle/>
          <a:p>
            <a:pPr algn="just"/>
            <a:r>
              <a:rPr lang="ja-JP" altLang="en-US" sz="1000" dirty="0">
                <a:latin typeface="メイリオ" panose="020B0604030504040204" pitchFamily="50" charset="-128"/>
                <a:ea typeface="メイリオ" panose="020B0604030504040204" pitchFamily="50" charset="-128"/>
              </a:rPr>
              <a:t>受賞品を流通関係者にＰＲ</a:t>
            </a:r>
          </a:p>
        </p:txBody>
      </p:sp>
    </p:spTree>
    <p:extLst>
      <p:ext uri="{BB962C8B-B14F-4D97-AF65-F5344CB8AC3E}">
        <p14:creationId xmlns:p14="http://schemas.microsoft.com/office/powerpoint/2010/main" val="62052626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2367</TotalTime>
  <Words>1028</Words>
  <Application>Microsoft Office PowerPoint</Application>
  <PresentationFormat>A4 210 x 297 mm</PresentationFormat>
  <Paragraphs>90</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HGSｺﾞｼｯｸM</vt:lpstr>
      <vt:lpstr>Meiryo UI</vt:lpstr>
      <vt:lpstr>ＭＳ Ｐゴシック</vt:lpstr>
      <vt:lpstr>メイリオ</vt:lpstr>
      <vt:lpstr>游ゴシック</vt:lpstr>
      <vt:lpstr>Arial</vt:lpstr>
      <vt:lpstr>Calibri</vt:lpstr>
      <vt:lpstr>Office ​​テーマ</vt:lpstr>
      <vt:lpstr>PowerPoint プレゼンテーション</vt:lpstr>
      <vt:lpstr>PowerPoint プレゼンテーション</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tomita</dc:creator>
  <cp:lastModifiedBy>lenovo a550i</cp:lastModifiedBy>
  <cp:revision>93</cp:revision>
  <cp:lastPrinted>2021-08-13T00:25:25Z</cp:lastPrinted>
  <dcterms:created xsi:type="dcterms:W3CDTF">2016-08-15T00:28:41Z</dcterms:created>
  <dcterms:modified xsi:type="dcterms:W3CDTF">2021-08-27T01:01:21Z</dcterms:modified>
</cp:coreProperties>
</file>